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8" r:id="rId2"/>
    <p:sldId id="291" r:id="rId3"/>
    <p:sldId id="315" r:id="rId4"/>
    <p:sldId id="314" r:id="rId5"/>
    <p:sldId id="318" r:id="rId6"/>
    <p:sldId id="328" r:id="rId7"/>
    <p:sldId id="319" r:id="rId8"/>
    <p:sldId id="320" r:id="rId9"/>
    <p:sldId id="322" r:id="rId10"/>
    <p:sldId id="323" r:id="rId11"/>
    <p:sldId id="324" r:id="rId12"/>
    <p:sldId id="325" r:id="rId13"/>
    <p:sldId id="326" r:id="rId14"/>
    <p:sldId id="316" r:id="rId15"/>
    <p:sldId id="327" r:id="rId16"/>
    <p:sldId id="329" r:id="rId17"/>
    <p:sldId id="330" r:id="rId18"/>
    <p:sldId id="332" r:id="rId19"/>
    <p:sldId id="331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71" r:id="rId34"/>
    <p:sldId id="346" r:id="rId35"/>
    <p:sldId id="347" r:id="rId36"/>
    <p:sldId id="348" r:id="rId37"/>
    <p:sldId id="349" r:id="rId38"/>
    <p:sldId id="350" r:id="rId39"/>
    <p:sldId id="351" r:id="rId40"/>
    <p:sldId id="352" r:id="rId41"/>
    <p:sldId id="353" r:id="rId42"/>
    <p:sldId id="372" r:id="rId43"/>
    <p:sldId id="354" r:id="rId44"/>
    <p:sldId id="355" r:id="rId45"/>
    <p:sldId id="357" r:id="rId46"/>
    <p:sldId id="356" r:id="rId47"/>
    <p:sldId id="366" r:id="rId48"/>
    <p:sldId id="373" r:id="rId49"/>
    <p:sldId id="367" r:id="rId50"/>
    <p:sldId id="368" r:id="rId51"/>
    <p:sldId id="374" r:id="rId52"/>
    <p:sldId id="369" r:id="rId53"/>
    <p:sldId id="370" r:id="rId54"/>
    <p:sldId id="375" r:id="rId55"/>
    <p:sldId id="376" r:id="rId56"/>
    <p:sldId id="377" r:id="rId57"/>
    <p:sldId id="378" r:id="rId58"/>
    <p:sldId id="380" r:id="rId59"/>
    <p:sldId id="379" r:id="rId60"/>
    <p:sldId id="382" r:id="rId61"/>
    <p:sldId id="381" r:id="rId62"/>
    <p:sldId id="383" r:id="rId63"/>
    <p:sldId id="385" r:id="rId6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 autoAdjust="0"/>
    <p:restoredTop sz="94660"/>
  </p:normalViewPr>
  <p:slideViewPr>
    <p:cSldViewPr>
      <p:cViewPr varScale="1">
        <p:scale>
          <a:sx n="101" d="100"/>
          <a:sy n="101" d="100"/>
        </p:scale>
        <p:origin x="-30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F0C9-A8E3-4681-95D2-D114806E5660}" type="datetimeFigureOut">
              <a:rPr lang="zh-CN" altLang="en-US" smtClean="0"/>
              <a:t>2017-12-05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3CA8A-2AFB-48E2-B98A-AF663844F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1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583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819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70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7809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00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68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102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66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667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66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2703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2322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4AA938D-B8BB-4B52-BE37-5720D83C0FCE}" type="datetime11">
              <a:rPr lang="zh-CN" altLang="en-US" smtClean="0">
                <a:solidFill>
                  <a:srgbClr val="333333"/>
                </a:solidFill>
              </a:rPr>
              <a:t>15:06:50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333333"/>
                </a:solidFill>
              </a:rPr>
              <a:t>机器学习导论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AB944-9F2E-42FC-8765-B25D3B4CD4BE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3989-6A33-4117-B956-5C1520005B4D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77BD0-5F2D-4E3D-86EE-27E5E7DE11C9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07CC7-9B7A-4F45-9B19-7C7F69137E75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CBF27-3727-4617-BE1E-1D5D08CC5BEF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9832C-B411-4425-A9E7-7363CCCED173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BB247-3242-4087-9A46-2B552C5864BC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D8423-100A-4BF7-A768-D637EAC4B9A8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D8A11-E988-4399-BEC7-74933748BB98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5F266-39D4-4838-8DF3-0FD526CC3908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EDE8F-770C-4693-B223-7BC633605876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83412-7DDE-4193-8A1E-3D857444D0C9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9CBCF-A8FE-4CBC-A39F-3101316901DC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504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4A9271-C405-43E7-94E1-03B11122F29B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m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0.tmp"/><Relationship Id="rId7" Type="http://schemas.openxmlformats.org/officeDocument/2006/relationships/image" Target="../media/image1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image" Target="../media/image11.tmp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mp"/><Relationship Id="rId5" Type="http://schemas.openxmlformats.org/officeDocument/2006/relationships/image" Target="../media/image17.tmp"/><Relationship Id="rId4" Type="http://schemas.openxmlformats.org/officeDocument/2006/relationships/image" Target="../media/image16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tmp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m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34.tmp"/><Relationship Id="rId4" Type="http://schemas.openxmlformats.org/officeDocument/2006/relationships/image" Target="../media/image33.tm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tmp"/><Relationship Id="rId5" Type="http://schemas.openxmlformats.org/officeDocument/2006/relationships/image" Target="../media/image34.tmp"/><Relationship Id="rId4" Type="http://schemas.openxmlformats.org/officeDocument/2006/relationships/image" Target="../media/image31.tm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mp"/><Relationship Id="rId4" Type="http://schemas.openxmlformats.org/officeDocument/2006/relationships/image" Target="../media/image37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tmp"/><Relationship Id="rId3" Type="http://schemas.openxmlformats.org/officeDocument/2006/relationships/image" Target="../media/image44.tmp"/><Relationship Id="rId7" Type="http://schemas.openxmlformats.org/officeDocument/2006/relationships/image" Target="../media/image48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tmp"/><Relationship Id="rId5" Type="http://schemas.openxmlformats.org/officeDocument/2006/relationships/image" Target="../media/image46.tmp"/><Relationship Id="rId4" Type="http://schemas.openxmlformats.org/officeDocument/2006/relationships/image" Target="../media/image45.tmp"/><Relationship Id="rId9" Type="http://schemas.openxmlformats.org/officeDocument/2006/relationships/image" Target="../media/image50.tm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jpg"/><Relationship Id="rId4" Type="http://schemas.openxmlformats.org/officeDocument/2006/relationships/image" Target="../media/image25.tm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tmp"/><Relationship Id="rId5" Type="http://schemas.openxmlformats.org/officeDocument/2006/relationships/image" Target="../media/image18.tmp"/><Relationship Id="rId4" Type="http://schemas.openxmlformats.org/officeDocument/2006/relationships/image" Target="../media/image25.tm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tmp"/><Relationship Id="rId3" Type="http://schemas.openxmlformats.org/officeDocument/2006/relationships/image" Target="../media/image75.tmp"/><Relationship Id="rId7" Type="http://schemas.openxmlformats.org/officeDocument/2006/relationships/image" Target="../media/image79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mp"/><Relationship Id="rId5" Type="http://schemas.openxmlformats.org/officeDocument/2006/relationships/image" Target="../media/image77.tmp"/><Relationship Id="rId10" Type="http://schemas.openxmlformats.org/officeDocument/2006/relationships/image" Target="../media/image82.tmp"/><Relationship Id="rId4" Type="http://schemas.openxmlformats.org/officeDocument/2006/relationships/image" Target="../media/image76.tmp"/><Relationship Id="rId9" Type="http://schemas.openxmlformats.org/officeDocument/2006/relationships/image" Target="../media/image81.tm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7.tmp"/><Relationship Id="rId7" Type="http://schemas.openxmlformats.org/officeDocument/2006/relationships/image" Target="../media/image89.tm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tm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tmp"/><Relationship Id="rId4" Type="http://schemas.openxmlformats.org/officeDocument/2006/relationships/image" Target="../media/image92.tmp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tmp"/><Relationship Id="rId3" Type="http://schemas.openxmlformats.org/officeDocument/2006/relationships/image" Target="../media/image94.tmp"/><Relationship Id="rId7" Type="http://schemas.openxmlformats.org/officeDocument/2006/relationships/image" Target="../media/image88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tmp"/><Relationship Id="rId5" Type="http://schemas.openxmlformats.org/officeDocument/2006/relationships/image" Target="../media/image18.tmp"/><Relationship Id="rId4" Type="http://schemas.openxmlformats.org/officeDocument/2006/relationships/image" Target="../media/image25.tm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tmp"/><Relationship Id="rId4" Type="http://schemas.openxmlformats.org/officeDocument/2006/relationships/image" Target="../media/image97.tm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tmp"/><Relationship Id="rId5" Type="http://schemas.openxmlformats.org/officeDocument/2006/relationships/image" Target="../media/image101.tmp"/><Relationship Id="rId4" Type="http://schemas.openxmlformats.org/officeDocument/2006/relationships/image" Target="../media/image100.tmp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tmp"/><Relationship Id="rId3" Type="http://schemas.openxmlformats.org/officeDocument/2006/relationships/image" Target="../media/image103.tmp"/><Relationship Id="rId7" Type="http://schemas.openxmlformats.org/officeDocument/2006/relationships/image" Target="../media/image107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tmp"/><Relationship Id="rId5" Type="http://schemas.openxmlformats.org/officeDocument/2006/relationships/image" Target="../media/image105.tmp"/><Relationship Id="rId4" Type="http://schemas.openxmlformats.org/officeDocument/2006/relationships/image" Target="../media/image104.tmp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tmp"/><Relationship Id="rId3" Type="http://schemas.openxmlformats.org/officeDocument/2006/relationships/image" Target="../media/image115.tmp"/><Relationship Id="rId7" Type="http://schemas.openxmlformats.org/officeDocument/2006/relationships/image" Target="../media/image119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tmp"/><Relationship Id="rId5" Type="http://schemas.openxmlformats.org/officeDocument/2006/relationships/image" Target="../media/image117.tmp"/><Relationship Id="rId4" Type="http://schemas.openxmlformats.org/officeDocument/2006/relationships/image" Target="../media/image116.tmp"/><Relationship Id="rId9" Type="http://schemas.openxmlformats.org/officeDocument/2006/relationships/image" Target="../media/image121.tm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回归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3366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简单线性回归分析流程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" r="2705"/>
          <a:stretch/>
        </p:blipFill>
        <p:spPr bwMode="auto">
          <a:xfrm>
            <a:off x="1329547" y="1870184"/>
            <a:ext cx="6194781" cy="494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>
            <a:off x="4211960" y="3429000"/>
            <a:ext cx="432048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 rot="5400000">
            <a:off x="5922150" y="4599130"/>
            <a:ext cx="324036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flipH="1">
            <a:off x="4211960" y="5733256"/>
            <a:ext cx="432048" cy="28803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简单线性回归优化问题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3688" y="2442610"/>
            <a:ext cx="17235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最小化：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求导得到：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99792" y="2204864"/>
                <a:ext cx="2304256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sz="2000" b="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0" i="1" baseline="30000" smtClean="0">
                              <a:latin typeface="Cambria Math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204864"/>
                <a:ext cx="2304256" cy="95782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127197" y="3378714"/>
                <a:ext cx="3461027" cy="80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0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000" i="1">
                                      <a:latin typeface="Cambria Math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 smtClean="0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b="0" i="1" smtClean="0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i="1" baseline="30000">
                                  <a:latin typeface="Cambria Math"/>
                                </a:rPr>
                                <m:t>2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197" y="3378714"/>
                <a:ext cx="3461027" cy="8015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47864" y="4386826"/>
                <a:ext cx="16914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acc>
                        <m:accPr>
                          <m:chr m:val="̅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4386826"/>
                <a:ext cx="1691425" cy="400110"/>
              </a:xfrm>
              <a:prstGeom prst="rect">
                <a:avLst/>
              </a:prstGeom>
              <a:blipFill rotWithShape="1">
                <a:blip r:embed="rId4"/>
                <a:stretch>
                  <a:fillRect r="-14388"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886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举例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73725" y="2092786"/>
            <a:ext cx="53783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汽车卖家做电视广告数量与卖出的汽车数量：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3416762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851920" y="2564904"/>
            <a:ext cx="29523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如何练处适合简单线性回归模型的最佳回归线？</a:t>
            </a:r>
          </a:p>
        </p:txBody>
      </p:sp>
      <p:sp>
        <p:nvSpPr>
          <p:cNvPr id="7" name="矩形 6"/>
          <p:cNvSpPr/>
          <p:nvPr/>
        </p:nvSpPr>
        <p:spPr>
          <a:xfrm>
            <a:off x="3851920" y="3573016"/>
            <a:ext cx="5112568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分子</a:t>
            </a:r>
            <a:r>
              <a:rPr lang="zh-CN" altLang="en-US" sz="1100" dirty="0"/>
              <a:t> </a:t>
            </a:r>
            <a:r>
              <a:rPr lang="en-US" altLang="zh-CN" sz="1100" dirty="0"/>
              <a:t>= (1-2)(14-20)+(3-2)(24-20)+(2-2)(18-20)+(1-2)(17-20)+(3-2)(27-20)</a:t>
            </a:r>
          </a:p>
          <a:p>
            <a:r>
              <a:rPr lang="en-US" altLang="zh-CN" sz="1100" dirty="0"/>
              <a:t>         = 6 + 4 + 0 + 3 + 7</a:t>
            </a:r>
          </a:p>
          <a:p>
            <a:r>
              <a:rPr lang="en-US" altLang="zh-CN" sz="1100" dirty="0"/>
              <a:t>         = 20</a:t>
            </a:r>
          </a:p>
          <a:p>
            <a:endParaRPr lang="en-US" altLang="zh-CN" sz="1100" dirty="0"/>
          </a:p>
          <a:p>
            <a:r>
              <a:rPr lang="zh-CN" altLang="en-US" sz="1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分母</a:t>
            </a:r>
            <a:r>
              <a:rPr lang="zh-CN" altLang="en-US" sz="1100" dirty="0"/>
              <a:t> </a:t>
            </a:r>
            <a:r>
              <a:rPr lang="en-US" altLang="zh-CN" sz="1100" dirty="0"/>
              <a:t>= </a:t>
            </a:r>
            <a:r>
              <a:rPr lang="zh-CN" altLang="en-US" sz="1100" dirty="0"/>
              <a:t>（</a:t>
            </a:r>
            <a:r>
              <a:rPr lang="en-US" altLang="zh-CN" sz="1100" dirty="0"/>
              <a:t>1-2</a:t>
            </a:r>
            <a:r>
              <a:rPr lang="zh-CN" altLang="en-US" sz="1100" dirty="0"/>
              <a:t>）</a:t>
            </a:r>
            <a:r>
              <a:rPr lang="en-US" altLang="zh-CN" sz="1100" dirty="0"/>
              <a:t>^2 + (3-2)^2 + (2-2)^2 + (1-2)^2 + (3-2)^2</a:t>
            </a:r>
          </a:p>
          <a:p>
            <a:r>
              <a:rPr lang="en-US" altLang="zh-CN" sz="1100" dirty="0"/>
              <a:t>         =  1 + 1 + 0 + 1 + 1</a:t>
            </a:r>
          </a:p>
          <a:p>
            <a:r>
              <a:rPr lang="en-US" altLang="zh-CN" sz="1100" dirty="0"/>
              <a:t>         =  4</a:t>
            </a:r>
          </a:p>
          <a:p>
            <a:endParaRPr lang="en-US" altLang="zh-CN" sz="1100" dirty="0"/>
          </a:p>
          <a:p>
            <a:r>
              <a:rPr lang="en-US" altLang="zh-CN" sz="1600" dirty="0"/>
              <a:t>b1 = 20/4  =5</a:t>
            </a:r>
          </a:p>
          <a:p>
            <a:endParaRPr lang="en-US" altLang="zh-CN" sz="1600" dirty="0"/>
          </a:p>
          <a:p>
            <a:r>
              <a:rPr lang="pl-PL" altLang="zh-CN" sz="1600" dirty="0"/>
              <a:t>b0 = 20 - 5*2 = 20 - 10 = 10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106955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举例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916832"/>
            <a:ext cx="5976664" cy="35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15616" y="5441814"/>
            <a:ext cx="64807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假设有一周广告数量为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6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，预测的汽车销售量是多少？代入得到预测值为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40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236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多元线性回归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15113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二元线性回归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92080" y="2708920"/>
            <a:ext cx="3529584" cy="2886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 txBox="1"/>
          <p:nvPr/>
        </p:nvSpPr>
        <p:spPr>
          <a:xfrm>
            <a:off x="611560" y="2398772"/>
            <a:ext cx="30243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考虑两个变量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7" name="object 4"/>
          <p:cNvSpPr/>
          <p:nvPr/>
        </p:nvSpPr>
        <p:spPr>
          <a:xfrm>
            <a:off x="536385" y="2996952"/>
            <a:ext cx="4536948" cy="1888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986395"/>
            <a:ext cx="2952328" cy="5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9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多元线性回归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899592" y="2204864"/>
            <a:ext cx="7056784" cy="4178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考虑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多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个变量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目标是使得拟合的曲线误差最小化，用     表示第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个样本的预测值和真实值间的误差。误差是独立同分布，服从均值为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，方差为某定值     的高斯分布。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误差分布：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这里的     表示第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个样本。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40" y="2868875"/>
            <a:ext cx="2418004" cy="776149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4355976" y="2564904"/>
            <a:ext cx="432048" cy="360040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73" y="2255859"/>
            <a:ext cx="3943901" cy="381053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17032"/>
            <a:ext cx="376290" cy="342948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509120"/>
            <a:ext cx="288032" cy="276030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5223037"/>
            <a:ext cx="2076740" cy="438211"/>
          </a:xfrm>
          <a:prstGeom prst="rect">
            <a:avLst/>
          </a:prstGeom>
        </p:spPr>
      </p:pic>
      <p:pic>
        <p:nvPicPr>
          <p:cNvPr id="16" name="图片 15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51" y="5625385"/>
            <a:ext cx="338185" cy="323895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H="1" flipV="1">
            <a:off x="2699792" y="3140968"/>
            <a:ext cx="679366" cy="1159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358353" y="2884874"/>
                <a:ext cx="4134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00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353" y="2884874"/>
                <a:ext cx="413447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3030" r="-2058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云形标注 19"/>
          <p:cNvSpPr/>
          <p:nvPr/>
        </p:nvSpPr>
        <p:spPr>
          <a:xfrm>
            <a:off x="6272313" y="5157403"/>
            <a:ext cx="2016224" cy="935963"/>
          </a:xfrm>
          <a:prstGeom prst="cloudCallout">
            <a:avLst>
              <a:gd name="adj1" fmla="val -77796"/>
              <a:gd name="adj2" fmla="val -673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中心极限定理</a:t>
            </a:r>
          </a:p>
        </p:txBody>
      </p:sp>
    </p:spTree>
    <p:extLst>
      <p:ext uri="{BB962C8B-B14F-4D97-AF65-F5344CB8AC3E}">
        <p14:creationId xmlns:p14="http://schemas.microsoft.com/office/powerpoint/2010/main" val="124609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似然函数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899592" y="2204864"/>
            <a:ext cx="7056784" cy="3821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服从概率密度函数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就有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似然函数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0" y="2204864"/>
            <a:ext cx="376290" cy="342948"/>
          </a:xfrm>
          <a:prstGeom prst="rect">
            <a:avLst/>
          </a:prstGeom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564904"/>
            <a:ext cx="3057952" cy="714475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46" y="3645024"/>
            <a:ext cx="4553586" cy="733527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4653136"/>
            <a:ext cx="4182059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最大似然估计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043608" y="2264827"/>
            <a:ext cx="7056784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对数似然函数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最大似然估计：最小化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264827"/>
            <a:ext cx="4572638" cy="2019582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4425067"/>
            <a:ext cx="3105584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2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参数求解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483768" y="3137336"/>
            <a:ext cx="4320480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zh-CN" altLang="en-US" sz="32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最小二乘法</a:t>
            </a:r>
            <a:endParaRPr lang="en-US" altLang="zh-CN" sz="32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755650" indent="-7429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endParaRPr lang="en-US" sz="32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755650" indent="-7429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zh-CN" altLang="en-US" sz="32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梯度下降法</a:t>
            </a:r>
            <a:endParaRPr lang="en-US" sz="32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538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提出者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881236" y="5415607"/>
            <a:ext cx="11521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高尔顿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249" y="2569611"/>
            <a:ext cx="2566103" cy="27839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43608" y="2757459"/>
            <a:ext cx="453650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自然规律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例子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：父子身高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例子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：股票价值和价格</a:t>
            </a:r>
            <a:endParaRPr lang="zh-CN" altLang="en-US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74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18" y="3789040"/>
            <a:ext cx="5552878" cy="3024336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最小二乘法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971600" y="1967194"/>
            <a:ext cx="8064896" cy="1749838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76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将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个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维样本组成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矩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阵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920750" lvl="1" indent="-437515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1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的每一行对应一个样本，</a:t>
            </a:r>
            <a:r>
              <a:rPr sz="2200" spc="-3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共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个样</a:t>
            </a:r>
            <a:r>
              <a:rPr sz="2200" spc="-1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本</a:t>
            </a:r>
            <a:r>
              <a:rPr lang="zh-CN" altLang="en-US"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。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920750" lvl="1" indent="-437515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1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的每一列对应样本的一个维度，</a:t>
            </a:r>
            <a:r>
              <a:rPr sz="2200" spc="-2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共</a:t>
            </a:r>
            <a:r>
              <a:rPr sz="2200" spc="-1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200" spc="-1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维</a:t>
            </a:r>
            <a:r>
              <a:rPr lang="zh-CN" altLang="en-US" sz="22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  <a:endParaRPr lang="en-US" sz="2200" spc="-5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920750" lvl="1" indent="-437515"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还有额外的一维常数项，全为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。</a:t>
            </a:r>
            <a:endParaRPr lang="en-US" altLang="zh-CN"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323528" y="4005064"/>
            <a:ext cx="43204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目标函数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93242"/>
            <a:ext cx="3277058" cy="13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7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最小二乘法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432662"/>
            <a:ext cx="5506219" cy="2724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7664" y="3951717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9917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向量的导数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806395" y="2348880"/>
            <a:ext cx="7726045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sz="2400" b="1" i="1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A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×</a:t>
            </a: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的矩阵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sz="2400" spc="-77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sz="2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×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的列向量，则</a:t>
            </a:r>
            <a:r>
              <a:rPr sz="2400" b="1" i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A</a:t>
            </a:r>
            <a:r>
              <a:rPr sz="2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×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的列向量，</a:t>
            </a:r>
            <a:r>
              <a:rPr sz="2400" spc="23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记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思考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r>
              <a:rPr sz="2400" spc="-12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sz="4000" spc="-660" baseline="-14991" dirty="0">
                <a:latin typeface="田氏保钓体简" panose="02010800040101010101" pitchFamily="2" charset="-122"/>
                <a:ea typeface="田氏保钓体简" panose="02010800040101010101" pitchFamily="2" charset="-122"/>
                <a:cs typeface="Symbol"/>
              </a:rPr>
              <a:t></a:t>
            </a:r>
            <a:endParaRPr sz="4000" baseline="36155" dirty="0">
              <a:latin typeface="田氏保钓体简" panose="02010800040101010101" pitchFamily="2" charset="-122"/>
              <a:ea typeface="田氏保钓体简" panose="02010800040101010101" pitchFamily="2" charset="-122"/>
              <a:cs typeface="MT Extra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539" y="2852936"/>
            <a:ext cx="1255515" cy="39401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002" y="3789040"/>
            <a:ext cx="975853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7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推导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806395" y="2031231"/>
            <a:ext cx="1101309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令</a:t>
            </a:r>
            <a:r>
              <a:rPr sz="2400" spc="-12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sz="4000" spc="-660" baseline="-14991" dirty="0">
                <a:latin typeface="田氏保钓体简" panose="02010800040101010101" pitchFamily="2" charset="-122"/>
                <a:ea typeface="田氏保钓体简" panose="02010800040101010101" pitchFamily="2" charset="-122"/>
                <a:cs typeface="Symbol"/>
              </a:rPr>
              <a:t></a:t>
            </a:r>
            <a:endParaRPr sz="4000" baseline="36155" dirty="0">
              <a:latin typeface="田氏保钓体简" panose="02010800040101010101" pitchFamily="2" charset="-122"/>
              <a:ea typeface="田氏保钓体简" panose="02010800040101010101" pitchFamily="2" charset="-122"/>
              <a:cs typeface="MT Extra"/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683568" y="4221088"/>
            <a:ext cx="1101309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从而</a:t>
            </a:r>
            <a:r>
              <a:rPr sz="2400" spc="-12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sz="4000" spc="-660" baseline="-14991" dirty="0">
                <a:latin typeface="田氏保钓体简" panose="02010800040101010101" pitchFamily="2" charset="-122"/>
                <a:ea typeface="田氏保钓体简" panose="02010800040101010101" pitchFamily="2" charset="-122"/>
                <a:cs typeface="Symbol"/>
              </a:rPr>
              <a:t></a:t>
            </a:r>
            <a:endParaRPr sz="4000" baseline="36155" dirty="0">
              <a:latin typeface="田氏保钓体简" panose="02010800040101010101" pitchFamily="2" charset="-122"/>
              <a:ea typeface="田氏保钓体简" panose="02010800040101010101" pitchFamily="2" charset="-122"/>
              <a:cs typeface="MT Extra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581128"/>
            <a:ext cx="4744856" cy="188183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1520" y="2348880"/>
            <a:ext cx="8676456" cy="1944216"/>
            <a:chOff x="251520" y="2348880"/>
            <a:chExt cx="8676456" cy="1944216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535365"/>
              <a:ext cx="8676456" cy="175773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234222" y="2348880"/>
              <a:ext cx="457458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4" name="直接连接符 13"/>
          <p:cNvCxnSpPr/>
          <p:nvPr/>
        </p:nvCxnSpPr>
        <p:spPr>
          <a:xfrm>
            <a:off x="5796136" y="2924944"/>
            <a:ext cx="288032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923928" y="2924944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923928" y="3356992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923928" y="4293096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3347864" y="5085184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347864" y="5517232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347864" y="6453336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4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结论与直接推广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094427" y="2204864"/>
            <a:ext cx="2109421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向量偏导公式：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43" y="2309382"/>
            <a:ext cx="1630029" cy="299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3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标量对向量的导数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115616" y="2293723"/>
            <a:ext cx="5328592" cy="23083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n×n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的矩阵，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n×1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的列向量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同理可得：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若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为对称阵，则有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3" y="2725123"/>
            <a:ext cx="1669911" cy="42506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3" y="3198658"/>
            <a:ext cx="3678005" cy="823257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3" y="4525971"/>
            <a:ext cx="2243732" cy="991261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293723"/>
            <a:ext cx="1414005" cy="2595325"/>
          </a:xfrm>
          <a:prstGeom prst="rect">
            <a:avLst/>
          </a:prstGeom>
          <a:ln>
            <a:solidFill>
              <a:srgbClr val="FF0000"/>
            </a:solidFill>
            <a:prstDash val="lgDashDot"/>
          </a:ln>
        </p:spPr>
      </p:pic>
    </p:spTree>
    <p:extLst>
      <p:ext uri="{BB962C8B-B14F-4D97-AF65-F5344CB8AC3E}">
        <p14:creationId xmlns:p14="http://schemas.microsoft.com/office/powerpoint/2010/main" val="4933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最小二乘法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348880"/>
            <a:ext cx="5506219" cy="2724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47664" y="3867935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C00000"/>
                </a:solidFill>
              </a:rPr>
              <a:t>？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1844823"/>
            <a:ext cx="1414005" cy="2595325"/>
          </a:xfrm>
          <a:prstGeom prst="rect">
            <a:avLst/>
          </a:prstGeom>
          <a:ln>
            <a:solidFill>
              <a:srgbClr val="FF0000"/>
            </a:solidFill>
            <a:prstDash val="lgDashDot"/>
          </a:ln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653135"/>
            <a:ext cx="2243732" cy="991261"/>
          </a:xfrm>
          <a:prstGeom prst="rect">
            <a:avLst/>
          </a:prstGeom>
          <a:ln>
            <a:solidFill>
              <a:srgbClr val="FF0000"/>
            </a:solidFill>
            <a:prstDash val="lgDashDotDot"/>
          </a:ln>
        </p:spPr>
      </p:pic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"/>
          <a:stretch/>
        </p:blipFill>
        <p:spPr>
          <a:xfrm>
            <a:off x="2267744" y="4725983"/>
            <a:ext cx="1992462" cy="85737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547664" y="5223313"/>
            <a:ext cx="576064" cy="288032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云形标注 11"/>
          <p:cNvSpPr/>
          <p:nvPr/>
        </p:nvSpPr>
        <p:spPr>
          <a:xfrm>
            <a:off x="3868725" y="5805265"/>
            <a:ext cx="1495363" cy="648072"/>
          </a:xfrm>
          <a:prstGeom prst="cloudCallout">
            <a:avLst>
              <a:gd name="adj1" fmla="val -77796"/>
              <a:gd name="adj2" fmla="val -673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解析式</a:t>
            </a:r>
          </a:p>
        </p:txBody>
      </p:sp>
    </p:spTree>
    <p:extLst>
      <p:ext uri="{BB962C8B-B14F-4D97-AF65-F5344CB8AC3E}">
        <p14:creationId xmlns:p14="http://schemas.microsoft.com/office/powerpoint/2010/main" val="6864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最小二乘意义下的参数最优解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094427" y="2204864"/>
            <a:ext cx="6789941" cy="3693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参数的解析式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若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en-US" altLang="zh-CN" sz="2400" baseline="30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不可逆或防止过拟合，增加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λ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扰动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简便方法记忆结论</a:t>
            </a: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03848" y="2389452"/>
            <a:ext cx="2119589" cy="607500"/>
            <a:chOff x="3316507" y="2636912"/>
            <a:chExt cx="2119589" cy="607500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507" y="2780928"/>
              <a:ext cx="2119589" cy="46348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316507" y="2636912"/>
              <a:ext cx="247381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772897"/>
            <a:ext cx="2595085" cy="520199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5085184"/>
            <a:ext cx="3024336" cy="92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7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004048" y="4077072"/>
            <a:ext cx="1623129" cy="657540"/>
            <a:chOff x="3851920" y="4797152"/>
            <a:chExt cx="2666262" cy="1080120"/>
          </a:xfrm>
        </p:grpSpPr>
        <p:pic>
          <p:nvPicPr>
            <p:cNvPr id="12" name="图片 11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1920" y="4797152"/>
              <a:ext cx="2086266" cy="514422"/>
            </a:xfrm>
            <a:prstGeom prst="rect">
              <a:avLst/>
            </a:prstGeom>
          </p:spPr>
        </p:pic>
        <p:sp>
          <p:nvSpPr>
            <p:cNvPr id="13" name="椭圆 12"/>
            <p:cNvSpPr/>
            <p:nvPr/>
          </p:nvSpPr>
          <p:spPr>
            <a:xfrm>
              <a:off x="5796136" y="5013176"/>
              <a:ext cx="722046" cy="8640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加入</a:t>
            </a:r>
            <a:r>
              <a:rPr lang="en-US" altLang="zh-CN" sz="3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λ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扰动后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094427" y="2636912"/>
            <a:ext cx="6789941" cy="3218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en-US" altLang="zh-CN" sz="2400" baseline="30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半正定：对于任意的非零向量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u</a:t>
            </a: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所以，对于任意的实数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λ</a:t>
            </a:r>
            <a:r>
              <a:rPr lang="en-US" altLang="zh-CN" sz="2400" dirty="0">
                <a:ea typeface="田氏保钓体简" panose="02010800040101010101" pitchFamily="2" charset="-122"/>
                <a:cs typeface="SimSun"/>
              </a:rPr>
              <a:t>&gt;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                正定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,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从而可逆。保证回归公式一定有意义。</a:t>
            </a: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3284984"/>
            <a:ext cx="4949770" cy="523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6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线性回归的复杂度惩罚因子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827584" y="2185002"/>
            <a:ext cx="7704856" cy="3693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线性回归的目标函数为：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将目标函数增加平方和损失：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本质即为假定参数</a:t>
            </a:r>
            <a:r>
              <a:rPr lang="en-US" altLang="zh-CN" sz="2400" i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θ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服从高斯分布。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08920"/>
            <a:ext cx="3019847" cy="74305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278" y="4293096"/>
            <a:ext cx="4143954" cy="800212"/>
          </a:xfrm>
          <a:prstGeom prst="rect">
            <a:avLst/>
          </a:prstGeom>
        </p:spPr>
      </p:pic>
      <p:sp>
        <p:nvSpPr>
          <p:cNvPr id="12" name="云形标注 11"/>
          <p:cNvSpPr/>
          <p:nvPr/>
        </p:nvSpPr>
        <p:spPr>
          <a:xfrm>
            <a:off x="6732240" y="5263951"/>
            <a:ext cx="1872208" cy="648072"/>
          </a:xfrm>
          <a:prstGeom prst="cloudCallout">
            <a:avLst>
              <a:gd name="adj1" fmla="val -77796"/>
              <a:gd name="adj2" fmla="val -6735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L2-norm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81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介绍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1600" y="2132856"/>
            <a:ext cx="7200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回归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(Regression)</a:t>
            </a:r>
          </a:p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变量为连续数值型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(continuous numerical variable)</a:t>
            </a: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如：房价，人数，降雨量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分类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(Classification)</a:t>
            </a:r>
          </a:p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变量为类别型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(categorical variable)</a:t>
            </a: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如：颜色类别，电脑品牌，有无信誉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龙格现象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661073" y="2087265"/>
            <a:ext cx="4054943" cy="4078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在数值分析中，高次插值会产生龙格现象。即在两端处波动极大，产生明显的震荡。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龙格函数有这么一个性质，就是你使用多项式插值来逼近，居然在次数越大的时候误差越大，这和一般的“次数越多越好”的常识有冲突了。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1026" name="Picture 2" descr="https://gss1.bdstatic.com/9vo3dSag_xI4khGkpoWK1HF6hhy/baike/c0%3Dbaike80%2C5%2C5%2C80%2C26/sign=f5a5d68002e93901420f856c1a853f82/7a899e510fb30f24cbdb82a3cb95d143ac4b03c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85955"/>
            <a:ext cx="4004379" cy="300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109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L1-norm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如何处理梯度？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object 3"/>
          <p:cNvSpPr txBox="1"/>
          <p:nvPr/>
        </p:nvSpPr>
        <p:spPr>
          <a:xfrm>
            <a:off x="1187624" y="2039203"/>
            <a:ext cx="2148840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目标函数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</a:p>
        </p:txBody>
      </p:sp>
      <p:sp>
        <p:nvSpPr>
          <p:cNvPr id="10" name="object 4"/>
          <p:cNvSpPr txBox="1"/>
          <p:nvPr/>
        </p:nvSpPr>
        <p:spPr>
          <a:xfrm>
            <a:off x="1187624" y="5279092"/>
            <a:ext cx="181800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二阶导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</a:p>
        </p:txBody>
      </p:sp>
      <p:sp>
        <p:nvSpPr>
          <p:cNvPr id="12" name="object 18"/>
          <p:cNvSpPr txBox="1"/>
          <p:nvPr/>
        </p:nvSpPr>
        <p:spPr>
          <a:xfrm>
            <a:off x="1187624" y="2841012"/>
            <a:ext cx="56311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  <a:tab pos="51098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给定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</a:p>
        </p:txBody>
      </p:sp>
      <p:sp>
        <p:nvSpPr>
          <p:cNvPr id="13" name="object 23"/>
          <p:cNvSpPr txBox="1"/>
          <p:nvPr/>
        </p:nvSpPr>
        <p:spPr>
          <a:xfrm>
            <a:off x="1187624" y="3718898"/>
            <a:ext cx="7496175" cy="425116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ts val="3235"/>
              </a:lnSpc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近似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</a:p>
        </p:txBody>
      </p:sp>
      <p:sp>
        <p:nvSpPr>
          <p:cNvPr id="14" name="object 30"/>
          <p:cNvSpPr txBox="1"/>
          <p:nvPr/>
        </p:nvSpPr>
        <p:spPr>
          <a:xfrm>
            <a:off x="1187624" y="4437112"/>
            <a:ext cx="1812289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梯度</a:t>
            </a:r>
            <a:r>
              <a:rPr sz="2400" spc="-1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2439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15" name="object 37"/>
          <p:cNvSpPr txBox="1"/>
          <p:nvPr/>
        </p:nvSpPr>
        <p:spPr>
          <a:xfrm>
            <a:off x="1187624" y="6143188"/>
            <a:ext cx="58140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实践中，对于一般问题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如取</a:t>
            </a:r>
            <a:r>
              <a:rPr sz="2400" spc="-34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5324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49660" y="1834001"/>
            <a:ext cx="4297136" cy="879653"/>
            <a:chOff x="1907704" y="1834001"/>
            <a:chExt cx="4297136" cy="879653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728" y="1916832"/>
              <a:ext cx="4081112" cy="796822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1907704" y="1834001"/>
              <a:ext cx="2486051" cy="205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612" y="2788669"/>
            <a:ext cx="4419074" cy="640331"/>
          </a:xfrm>
          <a:prstGeom prst="rect">
            <a:avLst/>
          </a:prstGeom>
        </p:spPr>
      </p:pic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26" y="3623811"/>
            <a:ext cx="6033253" cy="597277"/>
          </a:xfrm>
          <a:prstGeom prst="rect">
            <a:avLst/>
          </a:prstGeom>
        </p:spPr>
      </p:pic>
      <p:pic>
        <p:nvPicPr>
          <p:cNvPr id="18" name="图片 17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27" y="4305225"/>
            <a:ext cx="3449377" cy="707951"/>
          </a:xfrm>
          <a:prstGeom prst="rect">
            <a:avLst/>
          </a:prstGeom>
        </p:spPr>
      </p:pic>
      <p:pic>
        <p:nvPicPr>
          <p:cNvPr id="19" name="图片 18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044" y="5272552"/>
            <a:ext cx="2131832" cy="703432"/>
          </a:xfrm>
          <a:prstGeom prst="rect">
            <a:avLst/>
          </a:prstGeom>
        </p:spPr>
      </p:pic>
      <p:pic>
        <p:nvPicPr>
          <p:cNvPr id="20" name="图片 19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980" y="6165304"/>
            <a:ext cx="890682" cy="299453"/>
          </a:xfrm>
          <a:prstGeom prst="rect">
            <a:avLst/>
          </a:prstGeom>
        </p:spPr>
      </p:pic>
      <p:pic>
        <p:nvPicPr>
          <p:cNvPr id="21" name="图片 20" descr="屏幕剪辑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774"/>
          <a:stretch/>
        </p:blipFill>
        <p:spPr>
          <a:xfrm>
            <a:off x="6639114" y="5487629"/>
            <a:ext cx="2095793" cy="27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08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L1-norm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 </a:t>
            </a:r>
            <a:r>
              <a:rPr lang="en-US" altLang="zh-CN" kern="12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VS</a:t>
            </a:r>
            <a:r>
              <a:rPr lang="en-US" altLang="zh-CN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 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L2-norm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object 4"/>
          <p:cNvSpPr txBox="1"/>
          <p:nvPr/>
        </p:nvSpPr>
        <p:spPr>
          <a:xfrm>
            <a:off x="809779" y="2442298"/>
            <a:ext cx="7362621" cy="2675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L2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正则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可求导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       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理论完美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             Ridge()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spcBef>
                <a:spcPts val="100"/>
              </a:spcBef>
              <a:tabLst>
                <a:tab pos="4819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L1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正则：不可求导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spcBef>
                <a:spcPts val="100"/>
              </a:spcBef>
              <a:tabLst>
                <a:tab pos="4819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		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有多个零项，便于特征选取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spcBef>
                <a:spcPts val="100"/>
              </a:spcBef>
              <a:tabLst>
                <a:tab pos="4819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	           Lasso()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3131840" y="4814826"/>
            <a:ext cx="1867161" cy="261974"/>
          </a:xfrm>
          <a:prstGeom prst="rect">
            <a:avLst/>
          </a:prstGeom>
        </p:spPr>
      </p:pic>
      <p:pic>
        <p:nvPicPr>
          <p:cNvPr id="21" name="图片 20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3136887" y="3306394"/>
            <a:ext cx="1867161" cy="261974"/>
          </a:xfrm>
          <a:prstGeom prst="rect">
            <a:avLst/>
          </a:prstGeom>
        </p:spPr>
      </p:pic>
      <p:sp>
        <p:nvSpPr>
          <p:cNvPr id="22" name="椭圆 21"/>
          <p:cNvSpPr/>
          <p:nvPr/>
        </p:nvSpPr>
        <p:spPr>
          <a:xfrm>
            <a:off x="6228184" y="2495082"/>
            <a:ext cx="1080120" cy="108012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5724128" y="3035142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6768244" y="2082258"/>
            <a:ext cx="0" cy="17533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760132" y="5000594"/>
            <a:ext cx="216024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6768244" y="4123916"/>
            <a:ext cx="0" cy="17533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 rot="2700000">
            <a:off x="6336196" y="4568546"/>
            <a:ext cx="864096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1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参数求解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2483768" y="3137336"/>
            <a:ext cx="4320480" cy="1515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0" indent="-7429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zh-CN" altLang="en-US" sz="32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最小二乘法</a:t>
            </a:r>
            <a:endParaRPr lang="en-US" altLang="zh-CN" sz="32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755650" indent="-7429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endParaRPr lang="en-US" sz="32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755650" indent="-74295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zh-CN" altLang="en-US" sz="32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</a:t>
            </a:r>
            <a:r>
              <a:rPr lang="zh-CN" altLang="en-US" sz="32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下降法</a:t>
            </a:r>
            <a:endParaRPr lang="en-US" sz="32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00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梯度下降算法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="" xmlns:a16="http://schemas.microsoft.com/office/drawing/2014/main" id="{BA4DE4FE-6E66-4879-A822-BA525E74A71B}"/>
              </a:ext>
            </a:extLst>
          </p:cNvPr>
          <p:cNvSpPr txBox="1"/>
          <p:nvPr/>
        </p:nvSpPr>
        <p:spPr>
          <a:xfrm>
            <a:off x="701992" y="2094401"/>
            <a:ext cx="7740015" cy="93358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  <a:buClr>
                <a:srgbClr val="CC0000"/>
              </a:buClr>
              <a:tabLst>
                <a:tab pos="482600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初始化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θ(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随机初始化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</a:p>
          <a:p>
            <a:pPr marL="12700">
              <a:lnSpc>
                <a:spcPct val="100000"/>
              </a:lnSpc>
              <a:spcBef>
                <a:spcPts val="720"/>
              </a:spcBef>
              <a:buClr>
                <a:srgbClr val="CC0000"/>
              </a:buClr>
              <a:tabLst>
                <a:tab pos="482600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沿着负梯度方向迭代，更新后</a:t>
            </a:r>
            <a:r>
              <a:rPr sz="24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θ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使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J(θ)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更小</a:t>
            </a:r>
          </a:p>
        </p:txBody>
      </p:sp>
      <p:sp>
        <p:nvSpPr>
          <p:cNvPr id="10" name="object 17">
            <a:extLst>
              <a:ext uri="{FF2B5EF4-FFF2-40B4-BE49-F238E27FC236}">
                <a16:creationId xmlns="" xmlns:a16="http://schemas.microsoft.com/office/drawing/2014/main" id="{C79E0369-B557-489B-854B-23D87DBBA227}"/>
              </a:ext>
            </a:extLst>
          </p:cNvPr>
          <p:cNvSpPr txBox="1"/>
          <p:nvPr/>
        </p:nvSpPr>
        <p:spPr>
          <a:xfrm>
            <a:off x="251520" y="4185946"/>
            <a:ext cx="2985135" cy="4498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ts val="4004"/>
              </a:lnSpc>
              <a:spcBef>
                <a:spcPts val="105"/>
              </a:spcBef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α</a:t>
            </a:r>
            <a:r>
              <a:rPr sz="24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：学习率、步长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="" xmlns:a16="http://schemas.microsoft.com/office/drawing/2014/main" id="{FF552282-CC7E-452D-B182-289E267A2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55" y="3314736"/>
            <a:ext cx="2040681" cy="780664"/>
          </a:xfrm>
          <a:prstGeom prst="rect">
            <a:avLst/>
          </a:prstGeom>
        </p:spPr>
      </p:pic>
      <p:pic>
        <p:nvPicPr>
          <p:cNvPr id="12" name="图片 11" descr="屏幕剪辑">
            <a:extLst>
              <a:ext uri="{FF2B5EF4-FFF2-40B4-BE49-F238E27FC236}">
                <a16:creationId xmlns="" xmlns:a16="http://schemas.microsoft.com/office/drawing/2014/main" id="{AB969FD6-8DFA-4F16-B889-EF95CB6E3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09"/>
          <a:stretch/>
        </p:blipFill>
        <p:spPr>
          <a:xfrm>
            <a:off x="4463294" y="908720"/>
            <a:ext cx="3277058" cy="788658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sp>
        <p:nvSpPr>
          <p:cNvPr id="13" name="object 6">
            <a:extLst>
              <a:ext uri="{FF2B5EF4-FFF2-40B4-BE49-F238E27FC236}">
                <a16:creationId xmlns="" xmlns:a16="http://schemas.microsoft.com/office/drawing/2014/main" id="{A4021FCC-2CA9-4DD3-8595-03BDD19EB81B}"/>
              </a:ext>
            </a:extLst>
          </p:cNvPr>
          <p:cNvSpPr/>
          <p:nvPr/>
        </p:nvSpPr>
        <p:spPr>
          <a:xfrm>
            <a:off x="3833431" y="3468434"/>
            <a:ext cx="4608576" cy="27752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云形标注 13"/>
          <p:cNvSpPr/>
          <p:nvPr/>
        </p:nvSpPr>
        <p:spPr>
          <a:xfrm>
            <a:off x="323528" y="5085184"/>
            <a:ext cx="2644447" cy="1158454"/>
          </a:xfrm>
          <a:prstGeom prst="cloudCallout">
            <a:avLst>
              <a:gd name="adj1" fmla="val 82055"/>
              <a:gd name="adj2" fmla="val -294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只是举例</a:t>
            </a:r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, 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不是线性回归的曲面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2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梯度方向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="" xmlns:a16="http://schemas.microsoft.com/office/drawing/2014/main" id="{33F54DB0-C517-48FF-9D97-21EB624B29BA}"/>
              </a:ext>
            </a:extLst>
          </p:cNvPr>
          <p:cNvSpPr/>
          <p:nvPr/>
        </p:nvSpPr>
        <p:spPr>
          <a:xfrm>
            <a:off x="1353929" y="3079982"/>
            <a:ext cx="4874255" cy="2293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图片 9" descr="屏幕剪辑">
            <a:extLst>
              <a:ext uri="{FF2B5EF4-FFF2-40B4-BE49-F238E27FC236}">
                <a16:creationId xmlns="" xmlns:a16="http://schemas.microsoft.com/office/drawing/2014/main" id="{3649266D-8E51-4364-A994-CFAA65F2EA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09"/>
          <a:stretch/>
        </p:blipFill>
        <p:spPr>
          <a:xfrm>
            <a:off x="4391286" y="908720"/>
            <a:ext cx="3277058" cy="788658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grpSp>
        <p:nvGrpSpPr>
          <p:cNvPr id="3" name="组合 2"/>
          <p:cNvGrpSpPr/>
          <p:nvPr/>
        </p:nvGrpSpPr>
        <p:grpSpPr>
          <a:xfrm>
            <a:off x="1331640" y="1930052"/>
            <a:ext cx="7344816" cy="1138908"/>
            <a:chOff x="1353929" y="1714028"/>
            <a:chExt cx="7344816" cy="1138908"/>
          </a:xfrm>
        </p:grpSpPr>
        <p:grpSp>
          <p:nvGrpSpPr>
            <p:cNvPr id="19" name="组合 18">
              <a:extLst>
                <a:ext uri="{FF2B5EF4-FFF2-40B4-BE49-F238E27FC236}">
                  <a16:creationId xmlns="" xmlns:a16="http://schemas.microsoft.com/office/drawing/2014/main" id="{264C00C6-19B4-4D10-A6F7-0756CD630341}"/>
                </a:ext>
              </a:extLst>
            </p:cNvPr>
            <p:cNvGrpSpPr/>
            <p:nvPr/>
          </p:nvGrpSpPr>
          <p:grpSpPr>
            <a:xfrm>
              <a:off x="5546222" y="1714028"/>
              <a:ext cx="648072" cy="1138908"/>
              <a:chOff x="5546222" y="1714028"/>
              <a:chExt cx="648072" cy="1138908"/>
            </a:xfrm>
          </p:grpSpPr>
          <p:pic>
            <p:nvPicPr>
              <p:cNvPr id="16" name="图片 15" descr="屏幕剪辑">
                <a:extLst>
                  <a:ext uri="{FF2B5EF4-FFF2-40B4-BE49-F238E27FC236}">
                    <a16:creationId xmlns="" xmlns:a16="http://schemas.microsoft.com/office/drawing/2014/main" id="{E1489B01-48C3-40D2-B7D9-6BA1A1375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69" r="37936" b="42509"/>
              <a:stretch/>
            </p:blipFill>
            <p:spPr>
              <a:xfrm>
                <a:off x="5580114" y="2064278"/>
                <a:ext cx="144014" cy="788658"/>
              </a:xfrm>
              <a:prstGeom prst="rect">
                <a:avLst/>
              </a:prstGeom>
            </p:spPr>
          </p:pic>
          <p:sp>
            <p:nvSpPr>
              <p:cNvPr id="18" name="等腰三角形 17">
                <a:extLst>
                  <a:ext uri="{FF2B5EF4-FFF2-40B4-BE49-F238E27FC236}">
                    <a16:creationId xmlns="" xmlns:a16="http://schemas.microsoft.com/office/drawing/2014/main" id="{46538E1A-DC96-47CA-9F76-8BBA9098190D}"/>
                  </a:ext>
                </a:extLst>
              </p:cNvPr>
              <p:cNvSpPr/>
              <p:nvPr/>
            </p:nvSpPr>
            <p:spPr>
              <a:xfrm rot="3126760">
                <a:off x="5474214" y="1786036"/>
                <a:ext cx="792088" cy="64807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1353929" y="1988840"/>
              <a:ext cx="7344816" cy="849967"/>
              <a:chOff x="1353929" y="1988840"/>
              <a:chExt cx="7344816" cy="849967"/>
            </a:xfrm>
          </p:grpSpPr>
          <p:sp>
            <p:nvSpPr>
              <p:cNvPr id="12" name="object 17">
                <a:extLst>
                  <a:ext uri="{FF2B5EF4-FFF2-40B4-BE49-F238E27FC236}">
                    <a16:creationId xmlns="" xmlns:a16="http://schemas.microsoft.com/office/drawing/2014/main" id="{C91CCF61-F4A4-42B0-9097-B07780CDEADE}"/>
                  </a:ext>
                </a:extLst>
              </p:cNvPr>
              <p:cNvSpPr txBox="1"/>
              <p:nvPr/>
            </p:nvSpPr>
            <p:spPr>
              <a:xfrm>
                <a:off x="1353929" y="2132856"/>
                <a:ext cx="7344816" cy="526426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R="5080">
                  <a:lnSpc>
                    <a:spcPts val="4004"/>
                  </a:lnSpc>
                  <a:spcBef>
                    <a:spcPts val="105"/>
                  </a:spcBef>
                </a:pPr>
                <a:r>
                  <a:rPr lang="zh-CN" altLang="en-US" sz="2400" dirty="0">
                    <a:latin typeface="田氏保钓体简" panose="02010800040101010101" pitchFamily="2" charset="-122"/>
                    <a:ea typeface="田氏保钓体简" panose="02010800040101010101" pitchFamily="2" charset="-122"/>
                    <a:cs typeface="PMingLiU"/>
                  </a:rPr>
                  <a:t>为了简便将      写成    ，    写成    ：</a:t>
                </a:r>
                <a:endParaRPr sz="2400" dirty="0">
                  <a:latin typeface="田氏保钓体简" panose="02010800040101010101" pitchFamily="2" charset="-122"/>
                  <a:ea typeface="田氏保钓体简" panose="02010800040101010101" pitchFamily="2" charset="-122"/>
                  <a:cs typeface="PMingLiU"/>
                </a:endParaRPr>
              </a:p>
            </p:txBody>
          </p:sp>
          <p:pic>
            <p:nvPicPr>
              <p:cNvPr id="13" name="图片 12" descr="屏幕剪辑">
                <a:extLst>
                  <a:ext uri="{FF2B5EF4-FFF2-40B4-BE49-F238E27FC236}">
                    <a16:creationId xmlns="" xmlns:a16="http://schemas.microsoft.com/office/drawing/2014/main" id="{D8A59F9A-B175-4E85-B3AC-638A52FB1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7" r="57292" b="57257"/>
              <a:stretch/>
            </p:blipFill>
            <p:spPr>
              <a:xfrm>
                <a:off x="2929942" y="2000418"/>
                <a:ext cx="345914" cy="708502"/>
              </a:xfrm>
              <a:prstGeom prst="rect">
                <a:avLst/>
              </a:prstGeom>
            </p:spPr>
          </p:pic>
          <p:grpSp>
            <p:nvGrpSpPr>
              <p:cNvPr id="6" name="组合 5">
                <a:extLst>
                  <a:ext uri="{FF2B5EF4-FFF2-40B4-BE49-F238E27FC236}">
                    <a16:creationId xmlns="" xmlns:a16="http://schemas.microsoft.com/office/drawing/2014/main" id="{5D3E63FD-A585-4A15-B454-07A5E4D3533E}"/>
                  </a:ext>
                </a:extLst>
              </p:cNvPr>
              <p:cNvGrpSpPr/>
              <p:nvPr/>
            </p:nvGrpSpPr>
            <p:grpSpPr>
              <a:xfrm>
                <a:off x="3995936" y="1988840"/>
                <a:ext cx="360040" cy="708502"/>
                <a:chOff x="3995936" y="1988840"/>
                <a:chExt cx="360040" cy="708502"/>
              </a:xfrm>
            </p:grpSpPr>
            <p:pic>
              <p:nvPicPr>
                <p:cNvPr id="14" name="图片 13" descr="屏幕剪辑">
                  <a:extLst>
                    <a:ext uri="{FF2B5EF4-FFF2-40B4-BE49-F238E27FC236}">
                      <a16:creationId xmlns="" xmlns:a16="http://schemas.microsoft.com/office/drawing/2014/main" id="{C93FB1EB-37F7-414D-B331-6FE496EE9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37" r="62120" b="57257"/>
                <a:stretch/>
              </p:blipFill>
              <p:spPr>
                <a:xfrm>
                  <a:off x="3995936" y="1988840"/>
                  <a:ext cx="144016" cy="708502"/>
                </a:xfrm>
                <a:prstGeom prst="rect">
                  <a:avLst/>
                </a:prstGeom>
              </p:spPr>
            </p:pic>
            <p:sp>
              <p:nvSpPr>
                <p:cNvPr id="5" name="矩形 4">
                  <a:extLst>
                    <a:ext uri="{FF2B5EF4-FFF2-40B4-BE49-F238E27FC236}">
                      <a16:creationId xmlns="" xmlns:a16="http://schemas.microsoft.com/office/drawing/2014/main" id="{B1717294-EC1E-481B-B507-700CCC449290}"/>
                    </a:ext>
                  </a:extLst>
                </p:cNvPr>
                <p:cNvSpPr/>
                <p:nvPr/>
              </p:nvSpPr>
              <p:spPr>
                <a:xfrm>
                  <a:off x="4067944" y="2132856"/>
                  <a:ext cx="28803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15" name="图片 14" descr="屏幕剪辑">
                <a:extLst>
                  <a:ext uri="{FF2B5EF4-FFF2-40B4-BE49-F238E27FC236}">
                    <a16:creationId xmlns="" xmlns:a16="http://schemas.microsoft.com/office/drawing/2014/main" id="{8DF177C7-CB74-424E-A4E8-E492778A54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69" r="33541" b="42509"/>
              <a:stretch/>
            </p:blipFill>
            <p:spPr>
              <a:xfrm>
                <a:off x="4499994" y="2050149"/>
                <a:ext cx="288032" cy="788658"/>
              </a:xfrm>
              <a:prstGeom prst="rect">
                <a:avLst/>
              </a:prstGeom>
            </p:spPr>
          </p:pic>
        </p:grpSp>
      </p:grpSp>
      <p:pic>
        <p:nvPicPr>
          <p:cNvPr id="21" name="图片 20" descr="屏幕剪辑">
            <a:extLst>
              <a:ext uri="{FF2B5EF4-FFF2-40B4-BE49-F238E27FC236}">
                <a16:creationId xmlns="" xmlns:a16="http://schemas.microsoft.com/office/drawing/2014/main" id="{E35A359D-1112-433F-8E60-4596E40B6F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011" y="5021094"/>
            <a:ext cx="186716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梯度下降算法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4220C105-5C20-4186-A938-6B4E747192C4}"/>
              </a:ext>
            </a:extLst>
          </p:cNvPr>
          <p:cNvSpPr/>
          <p:nvPr/>
        </p:nvSpPr>
        <p:spPr>
          <a:xfrm>
            <a:off x="1476340" y="2204864"/>
            <a:ext cx="5615940" cy="1734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="" xmlns:a16="http://schemas.microsoft.com/office/drawing/2014/main" id="{EA97625F-27CA-4111-B64D-6B5118138CA5}"/>
              </a:ext>
            </a:extLst>
          </p:cNvPr>
          <p:cNvSpPr/>
          <p:nvPr/>
        </p:nvSpPr>
        <p:spPr>
          <a:xfrm>
            <a:off x="179831" y="4399752"/>
            <a:ext cx="8819388" cy="16215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6493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梯度下降图示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86B36616-7C95-4D01-9F96-6E830BAAA345}"/>
              </a:ext>
            </a:extLst>
          </p:cNvPr>
          <p:cNvSpPr/>
          <p:nvPr/>
        </p:nvSpPr>
        <p:spPr>
          <a:xfrm>
            <a:off x="1691680" y="2058724"/>
            <a:ext cx="5535167" cy="4428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622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随机梯度下降算法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="" xmlns:a16="http://schemas.microsoft.com/office/drawing/2014/main" id="{D4989987-F045-40C9-80A6-19C3BC87AF37}"/>
              </a:ext>
            </a:extLst>
          </p:cNvPr>
          <p:cNvSpPr/>
          <p:nvPr/>
        </p:nvSpPr>
        <p:spPr>
          <a:xfrm>
            <a:off x="754712" y="3593164"/>
            <a:ext cx="7345680" cy="3220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="" xmlns:a16="http://schemas.microsoft.com/office/drawing/2014/main" id="{DE275493-A560-4DBE-AD73-130E60978DF8}"/>
              </a:ext>
            </a:extLst>
          </p:cNvPr>
          <p:cNvSpPr/>
          <p:nvPr/>
        </p:nvSpPr>
        <p:spPr>
          <a:xfrm>
            <a:off x="2123728" y="1844824"/>
            <a:ext cx="4105655" cy="17510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云形标注 11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5796136" y="562406"/>
            <a:ext cx="1512168" cy="648072"/>
          </a:xfrm>
          <a:prstGeom prst="cloudCallout">
            <a:avLst>
              <a:gd name="adj1" fmla="val -99164"/>
              <a:gd name="adj2" fmla="val 7374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76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折中：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mini-batch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（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size=m)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1115616" y="1916832"/>
            <a:ext cx="6933957" cy="1298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如果不是每拿到一个样本即更改梯度，而是 若干个样本的平均梯度作为更新方向，则是 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mini-batch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梯度下降算法。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="" xmlns:a16="http://schemas.microsoft.com/office/drawing/2014/main" id="{04A104D7-A0CD-4373-AAC7-4DEC3585528B}"/>
              </a:ext>
            </a:extLst>
          </p:cNvPr>
          <p:cNvSpPr/>
          <p:nvPr/>
        </p:nvSpPr>
        <p:spPr>
          <a:xfrm>
            <a:off x="2231898" y="3356992"/>
            <a:ext cx="4680204" cy="14462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>
            <a:extLst>
              <a:ext uri="{FF2B5EF4-FFF2-40B4-BE49-F238E27FC236}">
                <a16:creationId xmlns="" xmlns:a16="http://schemas.microsoft.com/office/drawing/2014/main" id="{F01384C2-2CD9-4EC5-BCB0-109FADCDC5B3}"/>
              </a:ext>
            </a:extLst>
          </p:cNvPr>
          <p:cNvSpPr/>
          <p:nvPr/>
        </p:nvSpPr>
        <p:spPr>
          <a:xfrm>
            <a:off x="2339752" y="4964210"/>
            <a:ext cx="3601211" cy="15346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222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介绍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2132856"/>
            <a:ext cx="7632848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很多做决定过程通常是根据两个或者多个变量之间的关系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回归分析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(regression analysis)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用来建立方程模拟两个或者多个变量之间如何关联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被预测的变量叫做：因变量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(dependent variable), y,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输出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(output)</a:t>
            </a:r>
          </a:p>
          <a:p>
            <a:pPr marL="342900" indent="-342900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被用来进行预测的变量叫做： 自变量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(independent variable), x,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输入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(input)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0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梯度下降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="" xmlns:a16="http://schemas.microsoft.com/office/drawing/2014/main" id="{E615C00B-2061-4718-9840-AFA9415AA8F2}"/>
              </a:ext>
            </a:extLst>
          </p:cNvPr>
          <p:cNvSpPr/>
          <p:nvPr/>
        </p:nvSpPr>
        <p:spPr>
          <a:xfrm>
            <a:off x="107504" y="2496652"/>
            <a:ext cx="4968240" cy="38846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>
            <a:extLst>
              <a:ext uri="{FF2B5EF4-FFF2-40B4-BE49-F238E27FC236}">
                <a16:creationId xmlns="" xmlns:a16="http://schemas.microsoft.com/office/drawing/2014/main" id="{95E1BDF8-5543-4BB1-9482-7120353B639F}"/>
              </a:ext>
            </a:extLst>
          </p:cNvPr>
          <p:cNvSpPr/>
          <p:nvPr/>
        </p:nvSpPr>
        <p:spPr>
          <a:xfrm>
            <a:off x="5381499" y="1178717"/>
            <a:ext cx="3384803" cy="27233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="" xmlns:a16="http://schemas.microsoft.com/office/drawing/2014/main" id="{59E8A0C7-95E7-4A59-BB05-AF63D3DB4757}"/>
              </a:ext>
            </a:extLst>
          </p:cNvPr>
          <p:cNvSpPr/>
          <p:nvPr/>
        </p:nvSpPr>
        <p:spPr>
          <a:xfrm>
            <a:off x="5309870" y="4045362"/>
            <a:ext cx="3457955" cy="2755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>
            <a:extLst>
              <a:ext uri="{FF2B5EF4-FFF2-40B4-BE49-F238E27FC236}">
                <a16:creationId xmlns="" xmlns:a16="http://schemas.microsoft.com/office/drawing/2014/main" id="{8000C6D5-80E8-4DB0-9694-E7DD4A595185}"/>
              </a:ext>
            </a:extLst>
          </p:cNvPr>
          <p:cNvSpPr/>
          <p:nvPr/>
        </p:nvSpPr>
        <p:spPr>
          <a:xfrm>
            <a:off x="5076444" y="3683464"/>
            <a:ext cx="3745992" cy="2913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随机梯度下降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B93638C1-57B4-4938-8221-45DA3C4E4B0C}"/>
              </a:ext>
            </a:extLst>
          </p:cNvPr>
          <p:cNvSpPr/>
          <p:nvPr/>
        </p:nvSpPr>
        <p:spPr>
          <a:xfrm>
            <a:off x="179831" y="2434932"/>
            <a:ext cx="4896611" cy="38023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B0116EE1-EE6C-469F-BC60-7251861CC3EA}"/>
              </a:ext>
            </a:extLst>
          </p:cNvPr>
          <p:cNvSpPr/>
          <p:nvPr/>
        </p:nvSpPr>
        <p:spPr>
          <a:xfrm>
            <a:off x="5148064" y="742184"/>
            <a:ext cx="3601212" cy="2974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124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进一步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1331640" y="3140968"/>
            <a:ext cx="6480720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线性回归只能构建直线、线性平面、或超平面吗？</a:t>
            </a:r>
            <a:endParaRPr lang="en-US" altLang="zh-CN" sz="4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线性回归的进一步分析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 txBox="1"/>
          <p:nvPr/>
        </p:nvSpPr>
        <p:spPr>
          <a:xfrm>
            <a:off x="950411" y="2175247"/>
            <a:ext cx="6501909" cy="46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5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可以对样本是非线性的，只要对参数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θ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线性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="" xmlns:a16="http://schemas.microsoft.com/office/drawing/2014/main" id="{8AE7E17F-7C31-4CA3-99E9-672F33384A90}"/>
              </a:ext>
            </a:extLst>
          </p:cNvPr>
          <p:cNvSpPr/>
          <p:nvPr/>
        </p:nvSpPr>
        <p:spPr>
          <a:xfrm>
            <a:off x="467868" y="2894303"/>
            <a:ext cx="8138159" cy="3176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="" xmlns:a16="http://schemas.microsoft.com/office/drawing/2014/main" id="{D1E13A0C-07C1-4F68-A83E-F2E08290FDF0}"/>
              </a:ext>
            </a:extLst>
          </p:cNvPr>
          <p:cNvSpPr/>
          <p:nvPr/>
        </p:nvSpPr>
        <p:spPr>
          <a:xfrm>
            <a:off x="5293553" y="6134663"/>
            <a:ext cx="2878847" cy="390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23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线性回归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="" xmlns:a16="http://schemas.microsoft.com/office/drawing/2014/main" id="{60303518-F829-4636-A207-1E439A820572}"/>
              </a:ext>
            </a:extLst>
          </p:cNvPr>
          <p:cNvSpPr/>
          <p:nvPr/>
        </p:nvSpPr>
        <p:spPr>
          <a:xfrm>
            <a:off x="35752" y="2565236"/>
            <a:ext cx="9000744" cy="3528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75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="" xmlns:a16="http://schemas.microsoft.com/office/drawing/2014/main" id="{16D15831-E662-4D1E-A66F-6F806EE2A166}"/>
              </a:ext>
            </a:extLst>
          </p:cNvPr>
          <p:cNvSpPr/>
          <p:nvPr/>
        </p:nvSpPr>
        <p:spPr>
          <a:xfrm>
            <a:off x="4696587" y="3456780"/>
            <a:ext cx="4253484" cy="3358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特征选择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="" xmlns:a16="http://schemas.microsoft.com/office/drawing/2014/main" id="{44741648-7BF7-4F45-A1A5-361F839C68FE}"/>
              </a:ext>
            </a:extLst>
          </p:cNvPr>
          <p:cNvSpPr/>
          <p:nvPr/>
        </p:nvSpPr>
        <p:spPr>
          <a:xfrm>
            <a:off x="3438145" y="311316"/>
            <a:ext cx="1133855" cy="1362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955AAD0C-C5AB-446A-9C51-44853001027F}"/>
              </a:ext>
            </a:extLst>
          </p:cNvPr>
          <p:cNvSpPr/>
          <p:nvPr/>
        </p:nvSpPr>
        <p:spPr>
          <a:xfrm>
            <a:off x="251520" y="2492896"/>
            <a:ext cx="4242816" cy="3358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>
            <a:extLst>
              <a:ext uri="{FF2B5EF4-FFF2-40B4-BE49-F238E27FC236}">
                <a16:creationId xmlns="" xmlns:a16="http://schemas.microsoft.com/office/drawing/2014/main" id="{0CFA2D9E-3571-4998-96F3-7FD37A0AC844}"/>
              </a:ext>
            </a:extLst>
          </p:cNvPr>
          <p:cNvSpPr/>
          <p:nvPr/>
        </p:nvSpPr>
        <p:spPr>
          <a:xfrm>
            <a:off x="4696587" y="67451"/>
            <a:ext cx="4247388" cy="3358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04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超参与过拟合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="" xmlns:a16="http://schemas.microsoft.com/office/drawing/2014/main" id="{721A7492-76FC-4E17-B7C5-8BA9094FAA27}"/>
              </a:ext>
            </a:extLst>
          </p:cNvPr>
          <p:cNvSpPr/>
          <p:nvPr/>
        </p:nvSpPr>
        <p:spPr>
          <a:xfrm>
            <a:off x="242437" y="2636912"/>
            <a:ext cx="4257555" cy="2761937"/>
          </a:xfrm>
          <a:prstGeom prst="rect">
            <a:avLst/>
          </a:prstGeom>
          <a:blipFill>
            <a:blip r:embed="rId3" cstate="print"/>
            <a:stretch>
              <a:fillRect t="-6652" b="-98204"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0E3D2DCD-D373-40AC-B728-8A0420C8E9A6}"/>
              </a:ext>
            </a:extLst>
          </p:cNvPr>
          <p:cNvSpPr/>
          <p:nvPr/>
        </p:nvSpPr>
        <p:spPr>
          <a:xfrm>
            <a:off x="4499992" y="2636912"/>
            <a:ext cx="4257555" cy="2736304"/>
          </a:xfrm>
          <a:prstGeom prst="rect">
            <a:avLst/>
          </a:prstGeom>
          <a:blipFill>
            <a:blip r:embed="rId3" cstate="print"/>
            <a:stretch>
              <a:fillRect t="-106774"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647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796136" y="193722"/>
            <a:ext cx="3192620" cy="1219054"/>
            <a:chOff x="6084168" y="49161"/>
            <a:chExt cx="2815452" cy="1075038"/>
          </a:xfrm>
        </p:grpSpPr>
        <p:pic>
          <p:nvPicPr>
            <p:cNvPr id="25" name="图片 24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4110" y="49161"/>
              <a:ext cx="2595510" cy="1075038"/>
            </a:xfrm>
            <a:prstGeom prst="rect">
              <a:avLst/>
            </a:prstGeom>
          </p:spPr>
        </p:pic>
        <p:sp>
          <p:nvSpPr>
            <p:cNvPr id="26" name="矩形 25"/>
            <p:cNvSpPr/>
            <p:nvPr/>
          </p:nvSpPr>
          <p:spPr>
            <a:xfrm>
              <a:off x="6084168" y="764704"/>
              <a:ext cx="586266" cy="3594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304110" y="3556316"/>
            <a:ext cx="1915762" cy="592764"/>
            <a:chOff x="5796136" y="1683223"/>
            <a:chExt cx="3281575" cy="1015366"/>
          </a:xfrm>
        </p:grpSpPr>
        <p:pic>
          <p:nvPicPr>
            <p:cNvPr id="18" name="图片 17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0233" y="1683223"/>
              <a:ext cx="3067478" cy="962159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5796136" y="2348880"/>
              <a:ext cx="1080120" cy="349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Coefficient of Determination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="" xmlns:a16="http://schemas.microsoft.com/office/drawing/2014/main" id="{552D1123-4796-4E30-9EAF-16AA5B3B4A24}"/>
              </a:ext>
            </a:extLst>
          </p:cNvPr>
          <p:cNvSpPr txBox="1"/>
          <p:nvPr/>
        </p:nvSpPr>
        <p:spPr>
          <a:xfrm>
            <a:off x="1313135" y="4941168"/>
            <a:ext cx="64992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49580" algn="l"/>
                <a:tab pos="4502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</a:t>
            </a:r>
            <a:r>
              <a:rPr kumimoji="0" sz="1950" b="0" i="0" u="none" strike="noStrike" kern="1200" cap="none" spc="0" normalizeH="0" baseline="25641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的最优值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；若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模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型预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测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为随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机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值，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</a:t>
            </a:r>
            <a:r>
              <a:rPr kumimoji="0" sz="1950" b="0" i="0" u="none" strike="noStrike" kern="1200" cap="none" spc="0" normalizeH="0" baseline="25641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有可能为负</a:t>
            </a:r>
          </a:p>
        </p:txBody>
      </p:sp>
      <p:sp>
        <p:nvSpPr>
          <p:cNvPr id="8" name="object 5">
            <a:extLst>
              <a:ext uri="{FF2B5EF4-FFF2-40B4-BE49-F238E27FC236}">
                <a16:creationId xmlns="" xmlns:a16="http://schemas.microsoft.com/office/drawing/2014/main" id="{18354406-9384-4722-A321-134A11FFE6C9}"/>
              </a:ext>
            </a:extLst>
          </p:cNvPr>
          <p:cNvSpPr txBox="1"/>
          <p:nvPr/>
        </p:nvSpPr>
        <p:spPr>
          <a:xfrm>
            <a:off x="1262752" y="5301208"/>
            <a:ext cx="39573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49580" algn="l"/>
                <a:tab pos="4502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若预测值恒为样本期望，</a:t>
            </a:r>
            <a:r>
              <a:rPr kumimoji="0" sz="20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</a:t>
            </a:r>
            <a:r>
              <a:rPr kumimoji="0" sz="1950" b="0" i="0" u="none" strike="noStrike" kern="1200" cap="none" spc="0" normalizeH="0" baseline="25641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0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="" xmlns:a16="http://schemas.microsoft.com/office/drawing/2014/main" id="{39D493DC-2392-4DA0-BEF7-0346C15F15CE}"/>
              </a:ext>
            </a:extLst>
          </p:cNvPr>
          <p:cNvSpPr txBox="1"/>
          <p:nvPr/>
        </p:nvSpPr>
        <p:spPr>
          <a:xfrm>
            <a:off x="1308071" y="5977850"/>
            <a:ext cx="23317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49580" algn="l"/>
                <a:tab pos="4502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TSS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=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6F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ESS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+</a:t>
            </a:r>
            <a:r>
              <a:rPr kumimoji="0" sz="20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RSS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12" name="object 7">
            <a:extLst>
              <a:ext uri="{FF2B5EF4-FFF2-40B4-BE49-F238E27FC236}">
                <a16:creationId xmlns="" xmlns:a16="http://schemas.microsoft.com/office/drawing/2014/main" id="{0DAB4362-0B9B-4E50-BDC8-CF67863274B4}"/>
              </a:ext>
            </a:extLst>
          </p:cNvPr>
          <p:cNvSpPr txBox="1"/>
          <p:nvPr/>
        </p:nvSpPr>
        <p:spPr>
          <a:xfrm>
            <a:off x="1308071" y="6309320"/>
            <a:ext cx="646112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49580" algn="l"/>
                <a:tab pos="4502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6F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ESS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又称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6F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回归平方和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006F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SSR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(Sum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of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Squares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for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Regression)</a:t>
            </a:r>
          </a:p>
        </p:txBody>
      </p:sp>
      <p:sp>
        <p:nvSpPr>
          <p:cNvPr id="13" name="object 14">
            <a:extLst>
              <a:ext uri="{FF2B5EF4-FFF2-40B4-BE49-F238E27FC236}">
                <a16:creationId xmlns="" xmlns:a16="http://schemas.microsoft.com/office/drawing/2014/main" id="{3604C3B8-CB45-4A30-A681-E7B6E7996C6E}"/>
              </a:ext>
            </a:extLst>
          </p:cNvPr>
          <p:cNvSpPr txBox="1"/>
          <p:nvPr/>
        </p:nvSpPr>
        <p:spPr>
          <a:xfrm>
            <a:off x="876236" y="2060848"/>
            <a:ext cx="6911588" cy="987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7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Wingdings"/>
            </a:endParaRPr>
          </a:p>
          <a:p>
            <a:pPr marL="12700" marR="0" lvl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81965" algn="l"/>
                <a:tab pos="482600" algn="l"/>
              </a:tabLst>
              <a:defRPr/>
            </a:pPr>
            <a:r>
              <a:rPr kumimoji="0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某模型的估计值</a:t>
            </a:r>
            <a:r>
              <a:rPr kumimoji="0" sz="2100" b="0" i="0" u="none" strike="noStrike" kern="1200" cap="none" spc="254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</a:t>
            </a:r>
            <a:endParaRPr kumimoji="0" lang="zh-CN" altLang="en-US" sz="2775" b="0" i="0" u="none" strike="noStrike" kern="1200" cap="none" spc="0" normalizeH="0" baseline="150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12700" lvl="0">
              <a:lnSpc>
                <a:spcPts val="2490"/>
              </a:lnSpc>
              <a:buClr>
                <a:srgbClr val="CC0000"/>
              </a:buClr>
              <a:tabLst>
                <a:tab pos="481965" algn="l"/>
                <a:tab pos="482600" algn="l"/>
              </a:tabLst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计算样本的</a:t>
            </a:r>
            <a:r>
              <a:rPr kumimoji="0" lang="zh-CN" altLang="en-US" sz="2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总平方和</a:t>
            </a:r>
            <a:r>
              <a:rPr lang="en-US" altLang="zh-CN" sz="2100" dirty="0" smtClean="0">
                <a:solidFill>
                  <a:srgbClr val="0000FF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TSS</a:t>
            </a:r>
            <a:r>
              <a:rPr lang="en-US" altLang="zh-CN" sz="21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(Total </a:t>
            </a:r>
            <a:r>
              <a:rPr lang="en-US" altLang="zh-CN" sz="21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Sum of Squares)</a:t>
            </a:r>
            <a:r>
              <a:rPr lang="zh-CN" altLang="en-US" sz="21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kumimoji="0" lang="zh-CN" altLang="en-US" sz="21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sp>
        <p:nvSpPr>
          <p:cNvPr id="14" name="object 33">
            <a:extLst>
              <a:ext uri="{FF2B5EF4-FFF2-40B4-BE49-F238E27FC236}">
                <a16:creationId xmlns="" xmlns:a16="http://schemas.microsoft.com/office/drawing/2014/main" id="{5B791619-07CD-4E61-87C3-1EC9B846F33A}"/>
              </a:ext>
            </a:extLst>
          </p:cNvPr>
          <p:cNvSpPr txBox="1"/>
          <p:nvPr/>
        </p:nvSpPr>
        <p:spPr>
          <a:xfrm>
            <a:off x="875056" y="3597708"/>
            <a:ext cx="7298690" cy="3353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81965" algn="l"/>
              </a:tabLst>
              <a:defRPr/>
            </a:pPr>
            <a:r>
              <a:rPr kumimoji="0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计算</a:t>
            </a:r>
            <a:r>
              <a:rPr kumimoji="0" sz="21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残差平方和</a:t>
            </a:r>
            <a:r>
              <a:rPr kumimoji="0" sz="2100" b="0" i="0" u="none" strike="noStrike" kern="1200" cap="none" spc="-5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RSS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(Residual</a:t>
            </a:r>
            <a:r>
              <a:rPr kumimoji="0" sz="21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Sum</a:t>
            </a:r>
            <a:r>
              <a:rPr kumimoji="0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of</a:t>
            </a:r>
            <a:r>
              <a:rPr kumimoji="0" sz="21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Squares)</a:t>
            </a:r>
            <a:r>
              <a:rPr kumimoji="0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kumimoji="0" sz="21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</a:t>
            </a:r>
            <a:endParaRPr kumimoji="0" sz="3000" b="0" i="0" u="none" strike="noStrike" kern="1200" cap="none" spc="0" normalizeH="0" baseline="-2777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15" name="object 52">
            <a:extLst>
              <a:ext uri="{FF2B5EF4-FFF2-40B4-BE49-F238E27FC236}">
                <a16:creationId xmlns="" xmlns:a16="http://schemas.microsoft.com/office/drawing/2014/main" id="{A90EAFB9-167A-4EF5-82AA-F2EEBFCA7F9B}"/>
              </a:ext>
            </a:extLst>
          </p:cNvPr>
          <p:cNvSpPr txBox="1"/>
          <p:nvPr/>
        </p:nvSpPr>
        <p:spPr>
          <a:xfrm>
            <a:off x="902677" y="5538688"/>
            <a:ext cx="6477635" cy="48260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0" marR="76835" lvl="0" indent="0" algn="r" defTabSz="914400" rtl="0" eaLnBrk="1" fontAlgn="auto" latinLnBrk="0" hangingPunct="1">
              <a:lnSpc>
                <a:spcPts val="645"/>
              </a:lnSpc>
              <a:spcBef>
                <a:spcPts val="1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1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1965" algn="l"/>
              </a:tabLst>
              <a:defRPr/>
            </a:pPr>
            <a:r>
              <a:rPr kumimoji="0" lang="zh-CN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亦可定义</a:t>
            </a:r>
            <a:r>
              <a:rPr kumimoji="0" lang="en-US" sz="2100" b="0" i="0" u="none" strike="noStrike" kern="1200" cap="none" spc="-5" normalizeH="0" baseline="0" noProof="0" dirty="0">
                <a:ln>
                  <a:noFill/>
                </a:ln>
                <a:solidFill>
                  <a:srgbClr val="006F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ESS</a:t>
            </a:r>
            <a:r>
              <a:rPr kumimoji="0" lang="en-US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(Explained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lang="en-US" sz="21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Sum</a:t>
            </a:r>
            <a:r>
              <a:rPr kumimoji="0" lang="en-US" sz="21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of </a:t>
            </a:r>
            <a:r>
              <a:rPr kumimoji="0" lang="en-US" sz="2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Squares)</a:t>
            </a:r>
            <a:r>
              <a:rPr kumimoji="0" lang="en-US" sz="21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kumimoji="0" lang="en-US" sz="4500" b="0" i="0" u="none" strike="noStrike" kern="1200" cap="none" spc="0" normalizeH="0" baseline="-13888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Symbol"/>
            </a:endParaRPr>
          </a:p>
        </p:txBody>
      </p:sp>
      <p:sp>
        <p:nvSpPr>
          <p:cNvPr id="16" name="object 53">
            <a:extLst>
              <a:ext uri="{FF2B5EF4-FFF2-40B4-BE49-F238E27FC236}">
                <a16:creationId xmlns="" xmlns:a16="http://schemas.microsoft.com/office/drawing/2014/main" id="{C0065686-5AAA-4D51-A7C5-0B8688E7A0E5}"/>
              </a:ext>
            </a:extLst>
          </p:cNvPr>
          <p:cNvSpPr txBox="1"/>
          <p:nvPr/>
        </p:nvSpPr>
        <p:spPr>
          <a:xfrm>
            <a:off x="1307104" y="3948663"/>
            <a:ext cx="6192688" cy="99250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3969" marR="0" lvl="0" algn="l" defTabSz="914400" rtl="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51484" algn="l"/>
                <a:tab pos="4521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注：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RSS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即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误差平方和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SSE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(Sum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of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Squares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for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Error)</a:t>
            </a:r>
          </a:p>
          <a:p>
            <a:pPr marL="12700" marR="0" lvl="0" indent="0" algn="l" defTabSz="914400" rtl="0" eaLnBrk="1" fontAlgn="auto" latinLnBrk="0" hangingPunct="1">
              <a:lnSpc>
                <a:spcPts val="237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13969" marR="0" lvl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51484" algn="l"/>
                <a:tab pos="452120" algn="l"/>
              </a:tabLst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R</a:t>
            </a:r>
            <a:r>
              <a:rPr kumimoji="0" lang="en-US" sz="1950" b="0" i="0" u="none" strike="noStrike" kern="1200" cap="none" spc="0" normalizeH="0" baseline="25641" noProof="0" dirty="0">
                <a:ln>
                  <a:noFill/>
                </a:ln>
                <a:solidFill>
                  <a:srgbClr val="66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越大，拟合效果越好</a:t>
            </a:r>
          </a:p>
        </p:txBody>
      </p:sp>
      <p:sp>
        <p:nvSpPr>
          <p:cNvPr id="17" name="object 54">
            <a:extLst>
              <a:ext uri="{FF2B5EF4-FFF2-40B4-BE49-F238E27FC236}">
                <a16:creationId xmlns="" xmlns:a16="http://schemas.microsoft.com/office/drawing/2014/main" id="{ACABD5E5-EEF3-4B8F-B6CB-7D1DDAEC3915}"/>
              </a:ext>
            </a:extLst>
          </p:cNvPr>
          <p:cNvSpPr txBox="1"/>
          <p:nvPr/>
        </p:nvSpPr>
        <p:spPr>
          <a:xfrm>
            <a:off x="1308071" y="2996952"/>
            <a:ext cx="2491666" cy="47833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49580" algn="l"/>
                <a:tab pos="450215" algn="l"/>
              </a:tabLst>
              <a:defRPr/>
            </a:pPr>
            <a:r>
              <a:rPr kumimoji="0" sz="3000" b="0" i="0" u="none" strike="noStrike" kern="1200" cap="none" spc="0" normalizeH="0" baseline="2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即样本</a:t>
            </a:r>
            <a:r>
              <a:rPr kumimoji="0" sz="3000" b="0" i="0" u="none" strike="noStrike" kern="1200" cap="none" spc="0" normalizeH="0" baseline="2777" noProof="0" dirty="0" err="1">
                <a:ln>
                  <a:noFill/>
                </a:ln>
                <a:solidFill>
                  <a:srgbClr val="CC00FF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伪方差</a:t>
            </a:r>
            <a:r>
              <a:rPr kumimoji="0" sz="3000" b="0" i="0" u="none" strike="noStrike" kern="1200" cap="none" spc="0" normalizeH="0" baseline="2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</a:t>
            </a:r>
            <a:r>
              <a:rPr kumimoji="0" sz="3000" b="0" i="0" u="none" strike="noStrike" kern="1200" cap="none" spc="-37" normalizeH="0" baseline="2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kumimoji="0" sz="3000" b="0" i="0" u="none" strike="noStrike" kern="1200" cap="none" spc="187" normalizeH="0" baseline="2777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倍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="" xmlns:a16="http://schemas.microsoft.com/office/drawing/2014/main" id="{6A689EC9-9658-4A35-B1B5-1C88A5FEB912}"/>
              </a:ext>
            </a:extLst>
          </p:cNvPr>
          <p:cNvSpPr txBox="1"/>
          <p:nvPr/>
        </p:nvSpPr>
        <p:spPr>
          <a:xfrm>
            <a:off x="918052" y="1848743"/>
            <a:ext cx="4061460" cy="50013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8750" algn="l"/>
              </a:tabLst>
              <a:defRPr/>
            </a:pPr>
            <a:r>
              <a:rPr kumimoji="0" sz="3150" b="0" i="0" u="none" strike="noStrike" kern="1200" cap="none" spc="0" normalizeH="0" baseline="2645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对于</a:t>
            </a:r>
            <a:r>
              <a:rPr kumimoji="0" sz="3150" b="0" i="0" u="none" strike="noStrike" kern="1200" cap="none" spc="-44" normalizeH="0" baseline="2645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kumimoji="0" sz="3150" b="0" i="0" u="none" strike="noStrike" kern="1200" cap="none" spc="0" normalizeH="0" baseline="2645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个样</a:t>
            </a:r>
            <a:r>
              <a:rPr kumimoji="0" sz="3150" b="0" i="0" u="none" strike="noStrike" kern="1200" cap="none" spc="277" normalizeH="0" baseline="2645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本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Symbol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47" y="1956572"/>
            <a:ext cx="2503565" cy="347554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288" y="2348880"/>
            <a:ext cx="2720609" cy="33035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79" y="2679239"/>
            <a:ext cx="1673807" cy="554277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60" y="3140968"/>
            <a:ext cx="1716289" cy="335030"/>
          </a:xfrm>
          <a:prstGeom prst="rect">
            <a:avLst/>
          </a:prstGeom>
        </p:spPr>
      </p:pic>
      <p:sp>
        <p:nvSpPr>
          <p:cNvPr id="22" name="object 5">
            <a:extLst>
              <a:ext uri="{FF2B5EF4-FFF2-40B4-BE49-F238E27FC236}">
                <a16:creationId xmlns="" xmlns:a16="http://schemas.microsoft.com/office/drawing/2014/main" id="{18354406-9384-4722-A321-134A11FFE6C9}"/>
              </a:ext>
            </a:extLst>
          </p:cNvPr>
          <p:cNvSpPr txBox="1"/>
          <p:nvPr/>
        </p:nvSpPr>
        <p:spPr>
          <a:xfrm>
            <a:off x="878176" y="4322301"/>
            <a:ext cx="395732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C0000"/>
              </a:buClr>
              <a:buSzTx/>
              <a:tabLst>
                <a:tab pos="449580" algn="l"/>
                <a:tab pos="450215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定义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pic>
        <p:nvPicPr>
          <p:cNvPr id="23" name="图片 22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20" y="4373486"/>
            <a:ext cx="1656184" cy="237351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5698913" y="5576635"/>
            <a:ext cx="1681399" cy="588669"/>
            <a:chOff x="5698913" y="5576635"/>
            <a:chExt cx="1681399" cy="588669"/>
          </a:xfrm>
        </p:grpSpPr>
        <p:pic>
          <p:nvPicPr>
            <p:cNvPr id="28" name="图片 27" descr="屏幕剪辑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77"/>
            <a:stretch/>
          </p:blipFill>
          <p:spPr>
            <a:xfrm>
              <a:off x="6283984" y="5576635"/>
              <a:ext cx="1096328" cy="566950"/>
            </a:xfrm>
            <a:prstGeom prst="rect">
              <a:avLst/>
            </a:prstGeom>
          </p:spPr>
        </p:pic>
        <p:pic>
          <p:nvPicPr>
            <p:cNvPr id="24" name="图片 23" descr="屏幕剪辑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853"/>
            <a:stretch/>
          </p:blipFill>
          <p:spPr>
            <a:xfrm>
              <a:off x="5698913" y="5598354"/>
              <a:ext cx="605197" cy="566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再进一步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827584" y="3501008"/>
            <a:ext cx="74168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线性回归只能解决回归问题吗？</a:t>
            </a:r>
            <a:endParaRPr lang="en-US" altLang="zh-CN" sz="4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655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用回归解决分类问题，如何？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102492" y="2348832"/>
            <a:ext cx="4253484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4458400" y="2542681"/>
            <a:ext cx="4506088" cy="3046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简单线性回归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2564904"/>
            <a:ext cx="7200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简单线性回归包含一个自变量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(x)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和一个因变量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以上两个变量的关系用一条直线来模拟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如果包含两个以上的自变量，则称作多元回归分析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(multiple regression)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5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453510" cy="1462087"/>
          </a:xfrm>
        </p:spPr>
        <p:txBody>
          <a:bodyPr/>
          <a:lstStyle/>
          <a:p>
            <a:r>
              <a:rPr lang="zh-CN" altLang="en-US" sz="32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线性回归、</a:t>
            </a:r>
            <a:r>
              <a:rPr lang="en-US" altLang="zh-CN" sz="32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2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回归、</a:t>
            </a:r>
            <a:r>
              <a:rPr lang="en-US" altLang="zh-CN" sz="32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zh-CN" altLang="en-US" sz="32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</a:t>
            </a:r>
            <a:endParaRPr lang="zh-CN" altLang="en-US" sz="32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3969205" y="1988780"/>
            <a:ext cx="4491227" cy="2159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3882336" y="4149812"/>
            <a:ext cx="4578096" cy="215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/>
          <p:nvPr/>
        </p:nvSpPr>
        <p:spPr>
          <a:xfrm>
            <a:off x="199921" y="2746022"/>
            <a:ext cx="3651999" cy="2555186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484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紫色</a:t>
            </a:r>
            <a:r>
              <a:rPr sz="30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6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线性回归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81965" indent="-469265">
              <a:lnSpc>
                <a:spcPct val="100000"/>
              </a:lnSpc>
              <a:spcBef>
                <a:spcPts val="334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绿色</a:t>
            </a:r>
            <a:r>
              <a:rPr sz="30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6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Logistic</a:t>
            </a:r>
            <a:r>
              <a:rPr sz="26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028700" lvl="1" indent="-57150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endParaRPr sz="37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81965" indent="-46926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左侧</a:t>
            </a:r>
            <a:r>
              <a:rPr sz="30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6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线性回归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81965" indent="-469265">
              <a:lnSpc>
                <a:spcPct val="100000"/>
              </a:lnSpc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右侧</a:t>
            </a:r>
            <a:r>
              <a:rPr sz="30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6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Softmax</a:t>
            </a:r>
            <a:r>
              <a:rPr sz="26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2232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en-US" altLang="zh-CN" sz="48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Logistic</a:t>
            </a:r>
            <a:r>
              <a:rPr lang="zh-CN" altLang="en-US" sz="48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回归</a:t>
            </a:r>
            <a:r>
              <a:rPr lang="en-US" altLang="zh-CN" sz="48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/>
            </a:r>
            <a:br>
              <a:rPr lang="en-US" altLang="zh-CN" sz="48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 Logistic Regression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  <p:sp>
        <p:nvSpPr>
          <p:cNvPr id="3" name="云形标注 11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5940152" y="1340768"/>
            <a:ext cx="2304256" cy="1008112"/>
          </a:xfrm>
          <a:prstGeom prst="cloudCallout">
            <a:avLst>
              <a:gd name="adj1" fmla="val -52526"/>
              <a:gd name="adj2" fmla="val 8122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解分类问题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24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563888" y="5322934"/>
            <a:ext cx="5470254" cy="1097374"/>
            <a:chOff x="3782266" y="158280"/>
            <a:chExt cx="5470254" cy="1097374"/>
          </a:xfrm>
        </p:grpSpPr>
        <p:sp>
          <p:nvSpPr>
            <p:cNvPr id="13" name="object 3"/>
            <p:cNvSpPr txBox="1"/>
            <p:nvPr/>
          </p:nvSpPr>
          <p:spPr>
            <a:xfrm>
              <a:off x="3782266" y="260598"/>
              <a:ext cx="5182221" cy="9361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zh-CN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Logistic</a:t>
              </a:r>
              <a:r>
                <a:rPr lang="zh-CN" altLang="en-US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回归用于分类模型，将       代入</a:t>
              </a:r>
              <a:r>
                <a:rPr lang="en-US" altLang="zh-CN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Sigmoid</a:t>
              </a:r>
              <a:r>
                <a:rPr lang="zh-CN" altLang="en-US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函数即可得到分类的结果</a:t>
              </a:r>
              <a:r>
                <a:rPr lang="en-US" altLang="zh-CN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y</a:t>
              </a:r>
              <a:r>
                <a:rPr lang="zh-CN" altLang="en-US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，当           分类的结果为</a:t>
              </a:r>
              <a:r>
                <a:rPr lang="en-US" altLang="zh-CN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1</a:t>
              </a:r>
              <a:r>
                <a:rPr lang="zh-CN" altLang="en-US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，当                  分类</a:t>
              </a:r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的结果</a:t>
              </a:r>
              <a:r>
                <a:rPr lang="zh-CN" altLang="en-US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为</a:t>
              </a:r>
              <a:r>
                <a:rPr lang="en-US" altLang="zh-CN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0</a:t>
              </a:r>
              <a:r>
                <a:rPr lang="zh-CN" altLang="en-US" sz="2000" dirty="0" smtClean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。                </a:t>
              </a:r>
              <a:endPara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endParaRPr>
            </a:p>
          </p:txBody>
        </p:sp>
        <p:pic>
          <p:nvPicPr>
            <p:cNvPr id="14" name="图片 13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36" r="45357" b="29881"/>
            <a:stretch/>
          </p:blipFill>
          <p:spPr>
            <a:xfrm>
              <a:off x="7252235" y="158280"/>
              <a:ext cx="344101" cy="462358"/>
            </a:xfrm>
            <a:prstGeom prst="rect">
              <a:avLst/>
            </a:prstGeom>
          </p:spPr>
        </p:pic>
        <p:pic>
          <p:nvPicPr>
            <p:cNvPr id="15" name="图片 14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04" r="75002" b="26996"/>
            <a:stretch/>
          </p:blipFill>
          <p:spPr>
            <a:xfrm>
              <a:off x="8100391" y="561786"/>
              <a:ext cx="576065" cy="3469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523539" y="570116"/>
                  <a:ext cx="72898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&gt;0.5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3539" y="570116"/>
                  <a:ext cx="728981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/>
            <p:cNvGrpSpPr/>
            <p:nvPr/>
          </p:nvGrpSpPr>
          <p:grpSpPr>
            <a:xfrm>
              <a:off x="6012158" y="908720"/>
              <a:ext cx="1152130" cy="346934"/>
              <a:chOff x="7668344" y="1209858"/>
              <a:chExt cx="1152130" cy="346934"/>
            </a:xfrm>
          </p:grpSpPr>
          <p:pic>
            <p:nvPicPr>
              <p:cNvPr id="16" name="图片 15" descr="屏幕剪辑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04" r="75002" b="26996"/>
              <a:stretch/>
            </p:blipFill>
            <p:spPr>
              <a:xfrm>
                <a:off x="7668344" y="1209858"/>
                <a:ext cx="576065" cy="34693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091492" y="1218238"/>
                    <a:ext cx="7289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/>
                            </a:rPr>
                            <m:t>&lt;0.5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1492" y="1218238"/>
                    <a:ext cx="728982" cy="338554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函数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755576" y="2060848"/>
            <a:ext cx="3096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Logistic/Sigmoid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50891"/>
            <a:ext cx="2880320" cy="762085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73783"/>
            <a:ext cx="3960440" cy="198340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83" y="1881186"/>
            <a:ext cx="1581821" cy="741479"/>
          </a:xfrm>
          <a:prstGeom prst="rect">
            <a:avLst/>
          </a:prstGeom>
        </p:spPr>
      </p:pic>
      <p:sp>
        <p:nvSpPr>
          <p:cNvPr id="12" name="object 46"/>
          <p:cNvSpPr/>
          <p:nvPr/>
        </p:nvSpPr>
        <p:spPr>
          <a:xfrm>
            <a:off x="4572000" y="2636912"/>
            <a:ext cx="4032503" cy="2724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2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回归参数估计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115616" y="2204864"/>
            <a:ext cx="3096344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假定：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重写：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似然函数：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76872"/>
            <a:ext cx="3736284" cy="805501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51" y="3284984"/>
            <a:ext cx="5083139" cy="46613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42" y="4163380"/>
            <a:ext cx="5127410" cy="20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对数似然函数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82"/>
          <a:stretch/>
        </p:blipFill>
        <p:spPr>
          <a:xfrm>
            <a:off x="713760" y="2193286"/>
            <a:ext cx="6840759" cy="1250176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3"/>
          <a:stretch/>
        </p:blipFill>
        <p:spPr>
          <a:xfrm>
            <a:off x="539552" y="4077072"/>
            <a:ext cx="7992888" cy="2157973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83568" y="3068960"/>
            <a:ext cx="7344816" cy="1138908"/>
            <a:chOff x="1353929" y="1714028"/>
            <a:chExt cx="7344816" cy="1138908"/>
          </a:xfrm>
        </p:grpSpPr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264C00C6-19B4-4D10-A6F7-0756CD630341}"/>
                </a:ext>
              </a:extLst>
            </p:cNvPr>
            <p:cNvGrpSpPr/>
            <p:nvPr/>
          </p:nvGrpSpPr>
          <p:grpSpPr>
            <a:xfrm>
              <a:off x="5546222" y="1714028"/>
              <a:ext cx="648072" cy="1138908"/>
              <a:chOff x="5546222" y="1714028"/>
              <a:chExt cx="648072" cy="1138908"/>
            </a:xfrm>
          </p:grpSpPr>
          <p:pic>
            <p:nvPicPr>
              <p:cNvPr id="32" name="图片 31" descr="屏幕剪辑">
                <a:extLst>
                  <a:ext uri="{FF2B5EF4-FFF2-40B4-BE49-F238E27FC236}">
                    <a16:creationId xmlns="" xmlns:a16="http://schemas.microsoft.com/office/drawing/2014/main" id="{E1489B01-48C3-40D2-B7D9-6BA1A1375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69" r="37936" b="42509"/>
              <a:stretch/>
            </p:blipFill>
            <p:spPr>
              <a:xfrm>
                <a:off x="5580114" y="2064278"/>
                <a:ext cx="144014" cy="788658"/>
              </a:xfrm>
              <a:prstGeom prst="rect">
                <a:avLst/>
              </a:prstGeom>
            </p:spPr>
          </p:pic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46538E1A-DC96-47CA-9F76-8BBA9098190D}"/>
                  </a:ext>
                </a:extLst>
              </p:cNvPr>
              <p:cNvSpPr/>
              <p:nvPr/>
            </p:nvSpPr>
            <p:spPr>
              <a:xfrm rot="3126760">
                <a:off x="5474214" y="1786036"/>
                <a:ext cx="792088" cy="64807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353929" y="1988840"/>
              <a:ext cx="7344816" cy="849967"/>
              <a:chOff x="1353929" y="1988840"/>
              <a:chExt cx="7344816" cy="849967"/>
            </a:xfrm>
          </p:grpSpPr>
          <p:sp>
            <p:nvSpPr>
              <p:cNvPr id="26" name="object 17">
                <a:extLst>
                  <a:ext uri="{FF2B5EF4-FFF2-40B4-BE49-F238E27FC236}">
                    <a16:creationId xmlns="" xmlns:a16="http://schemas.microsoft.com/office/drawing/2014/main" id="{C91CCF61-F4A4-42B0-9097-B07780CDEADE}"/>
                  </a:ext>
                </a:extLst>
              </p:cNvPr>
              <p:cNvSpPr txBox="1"/>
              <p:nvPr/>
            </p:nvSpPr>
            <p:spPr>
              <a:xfrm>
                <a:off x="1353929" y="2132856"/>
                <a:ext cx="7344816" cy="526426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R="5080">
                  <a:lnSpc>
                    <a:spcPts val="4004"/>
                  </a:lnSpc>
                  <a:spcBef>
                    <a:spcPts val="105"/>
                  </a:spcBef>
                </a:pPr>
                <a:r>
                  <a:rPr lang="zh-CN" altLang="en-US" sz="2400" dirty="0">
                    <a:latin typeface="田氏保钓体简" panose="02010800040101010101" pitchFamily="2" charset="-122"/>
                    <a:ea typeface="田氏保钓体简" panose="02010800040101010101" pitchFamily="2" charset="-122"/>
                    <a:cs typeface="PMingLiU"/>
                  </a:rPr>
                  <a:t>为了简便将      写成    ，    写成    ：</a:t>
                </a:r>
                <a:endParaRPr sz="2400" dirty="0">
                  <a:latin typeface="田氏保钓体简" panose="02010800040101010101" pitchFamily="2" charset="-122"/>
                  <a:ea typeface="田氏保钓体简" panose="02010800040101010101" pitchFamily="2" charset="-122"/>
                  <a:cs typeface="PMingLiU"/>
                </a:endParaRPr>
              </a:p>
            </p:txBody>
          </p:sp>
          <p:pic>
            <p:nvPicPr>
              <p:cNvPr id="27" name="图片 26" descr="屏幕剪辑">
                <a:extLst>
                  <a:ext uri="{FF2B5EF4-FFF2-40B4-BE49-F238E27FC236}">
                    <a16:creationId xmlns="" xmlns:a16="http://schemas.microsoft.com/office/drawing/2014/main" id="{D8A59F9A-B175-4E85-B3AC-638A52FB1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7" r="57292" b="57257"/>
              <a:stretch/>
            </p:blipFill>
            <p:spPr>
              <a:xfrm>
                <a:off x="2929942" y="2000418"/>
                <a:ext cx="345914" cy="708502"/>
              </a:xfrm>
              <a:prstGeom prst="rect">
                <a:avLst/>
              </a:prstGeom>
            </p:spPr>
          </p:pic>
          <p:grpSp>
            <p:nvGrpSpPr>
              <p:cNvPr id="28" name="组合 27">
                <a:extLst>
                  <a:ext uri="{FF2B5EF4-FFF2-40B4-BE49-F238E27FC236}">
                    <a16:creationId xmlns="" xmlns:a16="http://schemas.microsoft.com/office/drawing/2014/main" id="{5D3E63FD-A585-4A15-B454-07A5E4D3533E}"/>
                  </a:ext>
                </a:extLst>
              </p:cNvPr>
              <p:cNvGrpSpPr/>
              <p:nvPr/>
            </p:nvGrpSpPr>
            <p:grpSpPr>
              <a:xfrm>
                <a:off x="3995936" y="1988840"/>
                <a:ext cx="360040" cy="708502"/>
                <a:chOff x="3995936" y="1988840"/>
                <a:chExt cx="360040" cy="708502"/>
              </a:xfrm>
            </p:grpSpPr>
            <p:pic>
              <p:nvPicPr>
                <p:cNvPr id="30" name="图片 29" descr="屏幕剪辑">
                  <a:extLst>
                    <a:ext uri="{FF2B5EF4-FFF2-40B4-BE49-F238E27FC236}">
                      <a16:creationId xmlns="" xmlns:a16="http://schemas.microsoft.com/office/drawing/2014/main" id="{C93FB1EB-37F7-414D-B331-6FE496EE9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37" r="62120" b="57257"/>
                <a:stretch/>
              </p:blipFill>
              <p:spPr>
                <a:xfrm>
                  <a:off x="3995936" y="1988840"/>
                  <a:ext cx="144016" cy="708502"/>
                </a:xfrm>
                <a:prstGeom prst="rect">
                  <a:avLst/>
                </a:prstGeom>
              </p:spPr>
            </p:pic>
            <p:sp>
              <p:nvSpPr>
                <p:cNvPr id="31" name="矩形 30">
                  <a:extLst>
                    <a:ext uri="{FF2B5EF4-FFF2-40B4-BE49-F238E27FC236}">
                      <a16:creationId xmlns="" xmlns:a16="http://schemas.microsoft.com/office/drawing/2014/main" id="{B1717294-EC1E-481B-B507-700CCC449290}"/>
                    </a:ext>
                  </a:extLst>
                </p:cNvPr>
                <p:cNvSpPr/>
                <p:nvPr/>
              </p:nvSpPr>
              <p:spPr>
                <a:xfrm>
                  <a:off x="4067944" y="2132856"/>
                  <a:ext cx="28803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29" name="图片 28" descr="屏幕剪辑">
                <a:extLst>
                  <a:ext uri="{FF2B5EF4-FFF2-40B4-BE49-F238E27FC236}">
                    <a16:creationId xmlns="" xmlns:a16="http://schemas.microsoft.com/office/drawing/2014/main" id="{8DF177C7-CB74-424E-A4E8-E492778A54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69" r="33541" b="42509"/>
              <a:stretch/>
            </p:blipFill>
            <p:spPr>
              <a:xfrm>
                <a:off x="4499994" y="2050149"/>
                <a:ext cx="288032" cy="788658"/>
              </a:xfrm>
              <a:prstGeom prst="rect">
                <a:avLst/>
              </a:prstGeom>
            </p:spPr>
          </p:pic>
        </p:grpSp>
      </p:grpSp>
      <p:pic>
        <p:nvPicPr>
          <p:cNvPr id="34" name="图片 3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00" y="1916832"/>
            <a:ext cx="2880320" cy="76208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grpSp>
        <p:nvGrpSpPr>
          <p:cNvPr id="37" name="组合 36"/>
          <p:cNvGrpSpPr/>
          <p:nvPr/>
        </p:nvGrpSpPr>
        <p:grpSpPr>
          <a:xfrm>
            <a:off x="6300192" y="3140968"/>
            <a:ext cx="2692128" cy="961234"/>
            <a:chOff x="5940152" y="5589240"/>
            <a:chExt cx="2692128" cy="961234"/>
          </a:xfrm>
        </p:grpSpPr>
        <p:grpSp>
          <p:nvGrpSpPr>
            <p:cNvPr id="3" name="组合 2"/>
            <p:cNvGrpSpPr/>
            <p:nvPr/>
          </p:nvGrpSpPr>
          <p:grpSpPr>
            <a:xfrm>
              <a:off x="5940152" y="5589240"/>
              <a:ext cx="2692128" cy="961234"/>
              <a:chOff x="5220072" y="1781966"/>
              <a:chExt cx="2692128" cy="961234"/>
            </a:xfrm>
          </p:grpSpPr>
          <p:pic>
            <p:nvPicPr>
              <p:cNvPr id="36" name="图片 35" descr="屏幕剪辑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754" r="54141"/>
              <a:stretch/>
            </p:blipFill>
            <p:spPr>
              <a:xfrm>
                <a:off x="5868144" y="1988840"/>
                <a:ext cx="2044056" cy="496587"/>
              </a:xfrm>
              <a:prstGeom prst="rect">
                <a:avLst/>
              </a:prstGeom>
            </p:spPr>
          </p:pic>
          <p:pic>
            <p:nvPicPr>
              <p:cNvPr id="35" name="图片 34" descr="屏幕剪辑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751" b="56939"/>
              <a:stretch/>
            </p:blipFill>
            <p:spPr>
              <a:xfrm>
                <a:off x="5220072" y="1781966"/>
                <a:ext cx="724248" cy="961234"/>
              </a:xfrm>
              <a:prstGeom prst="rect">
                <a:avLst/>
              </a:prstGeom>
            </p:spPr>
          </p:pic>
        </p:grpSp>
        <p:sp>
          <p:nvSpPr>
            <p:cNvPr id="5" name="矩形 4"/>
            <p:cNvSpPr/>
            <p:nvPr/>
          </p:nvSpPr>
          <p:spPr>
            <a:xfrm>
              <a:off x="5940152" y="5709817"/>
              <a:ext cx="2692128" cy="720080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右箭头 37"/>
          <p:cNvSpPr/>
          <p:nvPr/>
        </p:nvSpPr>
        <p:spPr>
          <a:xfrm rot="7772502">
            <a:off x="6669969" y="4336384"/>
            <a:ext cx="1006675" cy="31283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屏幕剪辑">
            <a:extLst>
              <a:ext uri="{FF2B5EF4-FFF2-40B4-BE49-F238E27FC236}">
                <a16:creationId xmlns="" xmlns:a16="http://schemas.microsoft.com/office/drawing/2014/main" id="{E35A359D-1112-433F-8E60-4596E40B6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47" y="5589240"/>
            <a:ext cx="186716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9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参数的迭代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2031231"/>
            <a:ext cx="4302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Logistic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回归参数的学习规则：</a:t>
            </a:r>
          </a:p>
        </p:txBody>
      </p:sp>
      <p:sp>
        <p:nvSpPr>
          <p:cNvPr id="6" name="object 5"/>
          <p:cNvSpPr/>
          <p:nvPr/>
        </p:nvSpPr>
        <p:spPr>
          <a:xfrm>
            <a:off x="2483768" y="2642950"/>
            <a:ext cx="3672407" cy="42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矩形 2"/>
          <p:cNvSpPr/>
          <p:nvPr/>
        </p:nvSpPr>
        <p:spPr>
          <a:xfrm>
            <a:off x="755576" y="3244334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比较上面的结果和线性回归的结论的差别：</a:t>
            </a:r>
          </a:p>
        </p:txBody>
      </p:sp>
      <p:sp>
        <p:nvSpPr>
          <p:cNvPr id="5" name="矩形 4"/>
          <p:cNvSpPr/>
          <p:nvPr/>
        </p:nvSpPr>
        <p:spPr>
          <a:xfrm>
            <a:off x="2699792" y="370599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它们具有相同的形式！</a:t>
            </a:r>
          </a:p>
        </p:txBody>
      </p:sp>
      <p:sp>
        <p:nvSpPr>
          <p:cNvPr id="13" name="object 6"/>
          <p:cNvSpPr/>
          <p:nvPr/>
        </p:nvSpPr>
        <p:spPr>
          <a:xfrm>
            <a:off x="185608" y="4370820"/>
            <a:ext cx="4680204" cy="1446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179512" y="4364725"/>
            <a:ext cx="4692650" cy="1458595"/>
          </a:xfrm>
          <a:custGeom>
            <a:avLst/>
            <a:gdLst/>
            <a:ahLst/>
            <a:cxnLst/>
            <a:rect l="l" t="t" r="r" b="b"/>
            <a:pathLst>
              <a:path w="4692650" h="1458595">
                <a:moveTo>
                  <a:pt x="0" y="1458467"/>
                </a:moveTo>
                <a:lnTo>
                  <a:pt x="4692396" y="1458467"/>
                </a:lnTo>
                <a:lnTo>
                  <a:pt x="4692396" y="0"/>
                </a:lnTo>
                <a:lnTo>
                  <a:pt x="0" y="0"/>
                </a:lnTo>
                <a:lnTo>
                  <a:pt x="0" y="1458467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5080697" y="4299193"/>
            <a:ext cx="3601211" cy="1536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>
            <a:off x="5074600" y="4293096"/>
            <a:ext cx="3613785" cy="1548765"/>
          </a:xfrm>
          <a:custGeom>
            <a:avLst/>
            <a:gdLst/>
            <a:ahLst/>
            <a:cxnLst/>
            <a:rect l="l" t="t" r="r" b="b"/>
            <a:pathLst>
              <a:path w="3613784" h="1548764">
                <a:moveTo>
                  <a:pt x="0" y="1548383"/>
                </a:moveTo>
                <a:lnTo>
                  <a:pt x="3613404" y="1548383"/>
                </a:lnTo>
                <a:lnTo>
                  <a:pt x="3613404" y="0"/>
                </a:lnTo>
                <a:lnTo>
                  <a:pt x="0" y="0"/>
                </a:lnTo>
                <a:lnTo>
                  <a:pt x="0" y="1548383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3935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对数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线性模型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611560" y="2204864"/>
            <a:ext cx="7691755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marR="5080" indent="-469265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一个事件的几</a:t>
            </a:r>
            <a:r>
              <a:rPr sz="2400" spc="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率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odd</a:t>
            </a: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是指该事件发生的概率与该事件不发生的概率的比值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</a:p>
          <a:p>
            <a:pPr marL="481965" indent="-469265">
              <a:lnSpc>
                <a:spcPct val="10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对数几率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logit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函数</a:t>
            </a:r>
          </a:p>
        </p:txBody>
      </p:sp>
      <p:sp>
        <p:nvSpPr>
          <p:cNvPr id="6" name="object 4"/>
          <p:cNvSpPr/>
          <p:nvPr/>
        </p:nvSpPr>
        <p:spPr>
          <a:xfrm>
            <a:off x="1153516" y="3703484"/>
            <a:ext cx="3528392" cy="793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组合 6"/>
          <p:cNvGrpSpPr/>
          <p:nvPr/>
        </p:nvGrpSpPr>
        <p:grpSpPr>
          <a:xfrm>
            <a:off x="1032621" y="4351556"/>
            <a:ext cx="6900963" cy="1755544"/>
            <a:chOff x="613702" y="4437112"/>
            <a:chExt cx="6900963" cy="1755544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2" y="4877012"/>
              <a:ext cx="4392488" cy="879801"/>
            </a:xfrm>
            <a:prstGeom prst="rect">
              <a:avLst/>
            </a:prstGeom>
          </p:spPr>
        </p:pic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4437112"/>
              <a:ext cx="2438609" cy="1755544"/>
            </a:xfrm>
            <a:prstGeom prst="rect">
              <a:avLst/>
            </a:prstGeom>
          </p:spPr>
        </p:pic>
      </p:grpSp>
      <p:sp>
        <p:nvSpPr>
          <p:cNvPr id="10" name="云形标注 11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5580112" y="3140968"/>
            <a:ext cx="2741181" cy="778540"/>
          </a:xfrm>
          <a:prstGeom prst="cloudCallout">
            <a:avLst>
              <a:gd name="adj1" fmla="val 21996"/>
              <a:gd name="adj2" fmla="val 1787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广义线性模型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393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回归的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损失函数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095353"/>
            <a:ext cx="1207884" cy="461439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276872"/>
            <a:ext cx="2120963" cy="864096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70247"/>
            <a:ext cx="3655986" cy="169080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5" y="4042652"/>
            <a:ext cx="5864301" cy="21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50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8" y="2060848"/>
            <a:ext cx="6642232" cy="1512168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回归的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损失函数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124744"/>
            <a:ext cx="1224136" cy="42276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71" y="3719294"/>
            <a:ext cx="2273432" cy="1293882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53847"/>
            <a:ext cx="4968552" cy="1159329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6" y="5085184"/>
            <a:ext cx="2819210" cy="1398388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68" y="5393374"/>
            <a:ext cx="3792319" cy="7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265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数据升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维“选取特征”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8"/>
          <p:cNvSpPr/>
          <p:nvPr/>
        </p:nvSpPr>
        <p:spPr>
          <a:xfrm>
            <a:off x="6516216" y="476672"/>
            <a:ext cx="2016252" cy="110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618744" y="4454608"/>
            <a:ext cx="2555748" cy="214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545591" y="2133556"/>
            <a:ext cx="2731008" cy="2272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3348228" y="2133556"/>
            <a:ext cx="2593848" cy="2272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3348228" y="4454608"/>
            <a:ext cx="2599944" cy="2138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6012179" y="2133556"/>
            <a:ext cx="2663952" cy="2270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3948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简单线性回归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4"/>
          <p:cNvSpPr/>
          <p:nvPr/>
        </p:nvSpPr>
        <p:spPr>
          <a:xfrm>
            <a:off x="107504" y="2438748"/>
            <a:ext cx="4355592" cy="3366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4572000" y="2420888"/>
            <a:ext cx="4248912" cy="3372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3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en-US" altLang="zh-CN" sz="48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Softmax</a:t>
            </a:r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回归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err="1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Softmax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  Regression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0052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115387" y="6030161"/>
            <a:ext cx="2400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随机梯度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115387" y="2717793"/>
            <a:ext cx="1851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概率</a:t>
            </a:r>
            <a:r>
              <a:rPr sz="2400" spc="-31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4629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7" name="object 24"/>
          <p:cNvSpPr txBox="1"/>
          <p:nvPr/>
        </p:nvSpPr>
        <p:spPr>
          <a:xfrm>
            <a:off x="1115387" y="3707022"/>
            <a:ext cx="25609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似然函数</a:t>
            </a:r>
            <a:r>
              <a:rPr sz="2400" spc="8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35493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8" name="object 36"/>
          <p:cNvSpPr txBox="1"/>
          <p:nvPr/>
        </p:nvSpPr>
        <p:spPr>
          <a:xfrm>
            <a:off x="1118451" y="4662009"/>
            <a:ext cx="27711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9700" algn="l"/>
              </a:tabLst>
            </a:pP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对数似然</a:t>
            </a:r>
            <a:r>
              <a:rPr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-24305" dirty="0">
              <a:latin typeface="田氏保钓体简" panose="02010800040101010101" pitchFamily="2" charset="-122"/>
              <a:ea typeface="田氏保钓体简" panose="02010800040101010101" pitchFamily="2" charset="-122"/>
              <a:cs typeface="Symbol"/>
            </a:endParaRPr>
          </a:p>
        </p:txBody>
      </p:sp>
      <p:sp>
        <p:nvSpPr>
          <p:cNvPr id="10" name="object 76"/>
          <p:cNvSpPr txBox="1"/>
          <p:nvPr/>
        </p:nvSpPr>
        <p:spPr>
          <a:xfrm>
            <a:off x="1115387" y="2060848"/>
            <a:ext cx="73450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K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分类，第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k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类的参数为</a:t>
            </a:r>
            <a:r>
              <a:rPr lang="en-US" sz="2400" spc="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</a:t>
            </a:r>
            <a:r>
              <a:rPr lang="en-US" sz="2400" spc="3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</a:t>
            </a:r>
            <a:r>
              <a:rPr sz="2400" i="1" spc="-240" baseline="-17094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，组成二维矩阵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96" y="2091837"/>
            <a:ext cx="274867" cy="394680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72" y="2091837"/>
            <a:ext cx="458587" cy="382156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75" y="2451877"/>
            <a:ext cx="4568571" cy="113150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34465" y="3573016"/>
            <a:ext cx="5104781" cy="1065184"/>
            <a:chOff x="2064746" y="3614035"/>
            <a:chExt cx="5104781" cy="1065184"/>
          </a:xfrm>
        </p:grpSpPr>
        <p:pic>
          <p:nvPicPr>
            <p:cNvPr id="14" name="图片 13" descr="屏幕剪辑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746" y="3710815"/>
              <a:ext cx="3011310" cy="654289"/>
            </a:xfrm>
            <a:prstGeom prst="rect">
              <a:avLst/>
            </a:prstGeom>
          </p:spPr>
        </p:pic>
        <p:pic>
          <p:nvPicPr>
            <p:cNvPr id="15" name="图片 14" descr="屏幕剪辑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3614035"/>
              <a:ext cx="2093471" cy="99164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508104" y="4488141"/>
              <a:ext cx="288032" cy="191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27485" y="4473112"/>
              <a:ext cx="288032" cy="191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65455" y="4542661"/>
            <a:ext cx="5212856" cy="1374151"/>
            <a:chOff x="2195736" y="4583680"/>
            <a:chExt cx="5212856" cy="1374151"/>
          </a:xfrm>
        </p:grpSpPr>
        <p:pic>
          <p:nvPicPr>
            <p:cNvPr id="19" name="图片 18" descr="屏幕剪辑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4703028"/>
              <a:ext cx="5212856" cy="125480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122791" y="4583680"/>
              <a:ext cx="380155" cy="21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99" y="6109962"/>
            <a:ext cx="2680752" cy="6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266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Softmax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分类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07504" y="2317968"/>
            <a:ext cx="4680203" cy="3703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/>
          <p:nvPr/>
        </p:nvSpPr>
        <p:spPr>
          <a:xfrm>
            <a:off x="5005641" y="895304"/>
            <a:ext cx="3599688" cy="285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/>
          <p:nvPr/>
        </p:nvSpPr>
        <p:spPr>
          <a:xfrm>
            <a:off x="5005641" y="3896061"/>
            <a:ext cx="3599688" cy="2845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3750975" y="116632"/>
            <a:ext cx="1223772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961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总结和思考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611560" y="2221915"/>
            <a:ext cx="7766050" cy="37993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22860" indent="-469265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Logistic/Softmax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回归是实践中解决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分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类问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题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的最重 要方法。</a:t>
            </a:r>
          </a:p>
          <a:p>
            <a:pPr marL="920750" lvl="1" indent="-437515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方法简单、容易实现、效果良好、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易</a:t>
            </a:r>
            <a:r>
              <a:rPr sz="22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于解释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920750" lvl="1" indent="-437515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不止是分类：推荐系统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81965" marR="6350" indent="-469265">
              <a:lnSpc>
                <a:spcPct val="100800"/>
              </a:lnSpc>
              <a:spcBef>
                <a:spcPts val="54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特征选择很重要，除了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人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工选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择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，还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可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以用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其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他机 器学习方法，如随机森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林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、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PCA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、</a:t>
            </a:r>
            <a:r>
              <a:rPr sz="26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LDA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等。</a:t>
            </a:r>
          </a:p>
          <a:p>
            <a:pPr marL="481965" indent="-469265">
              <a:lnSpc>
                <a:spcPct val="100000"/>
              </a:lnSpc>
              <a:spcBef>
                <a:spcPts val="630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梯度下降算法是参数优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化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的重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要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手段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尤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其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SGD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</a:p>
          <a:p>
            <a:pPr marL="920750" lvl="1" indent="-437515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适用于在线学习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920750" lvl="1" indent="-437515">
              <a:lnSpc>
                <a:spcPct val="100000"/>
              </a:lnSpc>
              <a:spcBef>
                <a:spcPts val="52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1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跳出局部极小值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97840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简单线性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回归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模型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934830"/>
            <a:ext cx="720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被用来描述因变量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(y)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和自变量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(X)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以及偏差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(error)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之间关系的方程叫做回归模型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简单线性回归的模型是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其中，       为参数，  为偏差。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15816" y="3783121"/>
                <a:ext cx="21419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0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+</m:t>
                      </m:r>
                      <m:r>
                        <a:rPr lang="zh-CN" altLang="en-US" sz="2000" b="0" i="1" smtClean="0">
                          <a:latin typeface="Cambria Math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783121"/>
                <a:ext cx="2141932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79712" y="4239086"/>
                <a:ext cx="87222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39086"/>
                <a:ext cx="872226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821981" y="4271024"/>
                <a:ext cx="38997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/>
                        </a:rPr>
                        <m:t>𝜀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981" y="4271024"/>
                <a:ext cx="389979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1961404" y="4802081"/>
            <a:ext cx="5850956" cy="1631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关于偏差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ε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的假定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是一个随机的变量，均值为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ε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的方差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(variance)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对于所有的自变量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是一样的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ε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的值是独立的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ε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满足正态分布</a:t>
            </a:r>
          </a:p>
        </p:txBody>
      </p:sp>
    </p:spTree>
    <p:extLst>
      <p:ext uri="{BB962C8B-B14F-4D97-AF65-F5344CB8AC3E}">
        <p14:creationId xmlns:p14="http://schemas.microsoft.com/office/powerpoint/2010/main" val="15050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简单线性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回归方程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3608" y="2420888"/>
            <a:ext cx="7200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这个方程对应的图像是一条直线，称作回归线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是回归线的截距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是回归线的斜率 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E(y)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是在一个给定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值下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的期望值（均值）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699792" y="2420888"/>
                <a:ext cx="24684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2420888"/>
                <a:ext cx="2468433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88092" y="3645024"/>
                <a:ext cx="52366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092" y="3645024"/>
                <a:ext cx="523668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94054" y="4181018"/>
                <a:ext cx="5177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000" b="0" i="1" smtClean="0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054" y="4181018"/>
                <a:ext cx="51770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7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估计的简单线性回归方程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9552" y="2992884"/>
            <a:ext cx="82089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这个方程叫做估计线性方程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(estimated regression line)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是估计线性方程的纵截距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是估计线性方程的斜率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是在自变量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等于一个给定值的时候，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的估计值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15:06:51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203848" y="2409660"/>
                <a:ext cx="19886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  <m:r>
                        <a:rPr lang="en-US" altLang="zh-CN" sz="24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409660"/>
                <a:ext cx="1988686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316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331640" y="3645024"/>
                <a:ext cx="5141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3645024"/>
                <a:ext cx="514179" cy="400110"/>
              </a:xfrm>
              <a:prstGeom prst="rect">
                <a:avLst/>
              </a:prstGeom>
              <a:blipFill rotWithShape="1"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37602" y="4181018"/>
                <a:ext cx="5082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602" y="4181018"/>
                <a:ext cx="508216" cy="400110"/>
              </a:xfrm>
              <a:prstGeom prst="rect">
                <a:avLst/>
              </a:prstGeom>
              <a:blipFill rotWithShape="1"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378070" y="4725144"/>
                <a:ext cx="457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070" y="4725144"/>
                <a:ext cx="457626" cy="461665"/>
              </a:xfrm>
              <a:prstGeom prst="rect">
                <a:avLst/>
              </a:prstGeom>
              <a:blipFill rotWithShape="1">
                <a:blip r:embed="rId5"/>
                <a:stretch>
                  <a:fillRect t="-1316" r="-25333"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87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4722</TotalTime>
  <Words>1630</Words>
  <Application>Microsoft Office PowerPoint</Application>
  <PresentationFormat>全屏显示(4:3)</PresentationFormat>
  <Paragraphs>446</Paragraphs>
  <Slides>63</Slides>
  <Notes>46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4" baseType="lpstr">
      <vt:lpstr>Blends</vt:lpstr>
      <vt:lpstr>回归 Regression</vt:lpstr>
      <vt:lpstr>提出者</vt:lpstr>
      <vt:lpstr>介绍</vt:lpstr>
      <vt:lpstr>介绍</vt:lpstr>
      <vt:lpstr>简单线性回归</vt:lpstr>
      <vt:lpstr>简单线性回归</vt:lpstr>
      <vt:lpstr>简单线性回归模型</vt:lpstr>
      <vt:lpstr>简单线性回归方程</vt:lpstr>
      <vt:lpstr>估计的简单线性回归方程</vt:lpstr>
      <vt:lpstr>简单线性回归分析流程</vt:lpstr>
      <vt:lpstr>简单线性回归优化问题</vt:lpstr>
      <vt:lpstr>举例</vt:lpstr>
      <vt:lpstr>举例</vt:lpstr>
      <vt:lpstr>多元线性回归 Multiple Linear Regression</vt:lpstr>
      <vt:lpstr>二元线性回归</vt:lpstr>
      <vt:lpstr>多元线性回归</vt:lpstr>
      <vt:lpstr>似然函数</vt:lpstr>
      <vt:lpstr>最大似然估计</vt:lpstr>
      <vt:lpstr>参数求解</vt:lpstr>
      <vt:lpstr>最小二乘法</vt:lpstr>
      <vt:lpstr>最小二乘法</vt:lpstr>
      <vt:lpstr>向量的导数</vt:lpstr>
      <vt:lpstr>推导</vt:lpstr>
      <vt:lpstr>结论与直接推广</vt:lpstr>
      <vt:lpstr>标量对向量的导数</vt:lpstr>
      <vt:lpstr>最小二乘法</vt:lpstr>
      <vt:lpstr>最小二乘意义下的参数最优解</vt:lpstr>
      <vt:lpstr>加入λ扰动后</vt:lpstr>
      <vt:lpstr>线性回归的复杂度惩罚因子</vt:lpstr>
      <vt:lpstr>龙格现象</vt:lpstr>
      <vt:lpstr>L1-norm如何处理梯度？</vt:lpstr>
      <vt:lpstr>L1-norm VS L2-norm</vt:lpstr>
      <vt:lpstr>参数求解</vt:lpstr>
      <vt:lpstr>梯度下降算法</vt:lpstr>
      <vt:lpstr>梯度方向</vt:lpstr>
      <vt:lpstr>梯度下降算法</vt:lpstr>
      <vt:lpstr>梯度下降图示</vt:lpstr>
      <vt:lpstr>随机梯度下降算法</vt:lpstr>
      <vt:lpstr>折中：mini-batch（size=m)</vt:lpstr>
      <vt:lpstr>梯度下降</vt:lpstr>
      <vt:lpstr>随机梯度下降</vt:lpstr>
      <vt:lpstr>进一步</vt:lpstr>
      <vt:lpstr>线性回归的进一步分析</vt:lpstr>
      <vt:lpstr>线性回归</vt:lpstr>
      <vt:lpstr>特征选择</vt:lpstr>
      <vt:lpstr>超参与过拟合</vt:lpstr>
      <vt:lpstr>Coefficient of Determination</vt:lpstr>
      <vt:lpstr>再进一步</vt:lpstr>
      <vt:lpstr>用回归解决分类问题，如何？</vt:lpstr>
      <vt:lpstr>线性回归、Logistic回归、Softmax回归</vt:lpstr>
      <vt:lpstr>Logistic回归  Logistic Regression</vt:lpstr>
      <vt:lpstr>Logistic函数</vt:lpstr>
      <vt:lpstr>Logistic回归参数估计</vt:lpstr>
      <vt:lpstr>对数似然函数</vt:lpstr>
      <vt:lpstr>参数的迭代</vt:lpstr>
      <vt:lpstr>对数线性模型</vt:lpstr>
      <vt:lpstr>Logistic回归的损失函数</vt:lpstr>
      <vt:lpstr>Logistic回归的损失函数</vt:lpstr>
      <vt:lpstr>数据升维“选取特征”</vt:lpstr>
      <vt:lpstr>Softmax回归 Softmax  Regression</vt:lpstr>
      <vt:lpstr>Softmax回归</vt:lpstr>
      <vt:lpstr>Softmax分类</vt:lpstr>
      <vt:lpstr>总结和思考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158</cp:revision>
  <dcterms:created xsi:type="dcterms:W3CDTF">2017-09-24T06:49:25Z</dcterms:created>
  <dcterms:modified xsi:type="dcterms:W3CDTF">2017-12-05T07:08:13Z</dcterms:modified>
</cp:coreProperties>
</file>